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handoutMasterIdLst>
    <p:handoutMasterId r:id="rId28"/>
  </p:handoutMasterIdLst>
  <p:sldIdLst>
    <p:sldId id="256" r:id="rId2"/>
    <p:sldId id="257" r:id="rId3"/>
    <p:sldId id="258" r:id="rId4"/>
    <p:sldId id="259" r:id="rId5"/>
    <p:sldId id="275" r:id="rId6"/>
    <p:sldId id="276" r:id="rId7"/>
    <p:sldId id="277" r:id="rId8"/>
    <p:sldId id="278" r:id="rId9"/>
    <p:sldId id="279" r:id="rId10"/>
    <p:sldId id="280" r:id="rId11"/>
    <p:sldId id="281" r:id="rId12"/>
    <p:sldId id="273" r:id="rId13"/>
    <p:sldId id="282" r:id="rId14"/>
    <p:sldId id="269" r:id="rId15"/>
    <p:sldId id="263" r:id="rId16"/>
    <p:sldId id="264" r:id="rId17"/>
    <p:sldId id="265" r:id="rId18"/>
    <p:sldId id="266" r:id="rId19"/>
    <p:sldId id="260" r:id="rId20"/>
    <p:sldId id="261" r:id="rId21"/>
    <p:sldId id="262" r:id="rId22"/>
    <p:sldId id="267" r:id="rId23"/>
    <p:sldId id="268" r:id="rId24"/>
    <p:sldId id="271" r:id="rId25"/>
    <p:sldId id="270" r:id="rId26"/>
  </p:sldIdLst>
  <p:sldSz cx="12188825" cy="6858000"/>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220" autoAdjust="0"/>
    <p:restoredTop sz="95872" autoAdjust="0"/>
  </p:normalViewPr>
  <p:slideViewPr>
    <p:cSldViewPr showGuides="1">
      <p:cViewPr varScale="1">
        <p:scale>
          <a:sx n="127" d="100"/>
          <a:sy n="127" d="100"/>
        </p:scale>
        <p:origin x="248" y="184"/>
      </p:cViewPr>
      <p:guideLst>
        <p:guide pos="3839"/>
        <p:guide orient="horz" pos="2160"/>
      </p:guideLst>
    </p:cSldViewPr>
  </p:slideViewPr>
  <p:outlineViewPr>
    <p:cViewPr>
      <p:scale>
        <a:sx n="33" d="100"/>
        <a:sy n="33" d="100"/>
      </p:scale>
      <p:origin x="0" y="-12562"/>
    </p:cViewPr>
  </p:outlineViewPr>
  <p:notesTextViewPr>
    <p:cViewPr>
      <p:scale>
        <a:sx n="1" d="1"/>
        <a:sy n="1" d="1"/>
      </p:scale>
      <p:origin x="0" y="0"/>
    </p:cViewPr>
  </p:notesTextViewPr>
  <p:sorterViewPr>
    <p:cViewPr>
      <p:scale>
        <a:sx n="100" d="100"/>
        <a:sy n="100" d="100"/>
      </p:scale>
      <p:origin x="0" y="-854"/>
    </p:cViewPr>
  </p:sorter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3/31/23</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jpg>
</file>

<file path=ppt/media/image5.png>
</file>

<file path=ppt/media/image6.png>
</file>

<file path=ppt/media/image7.pn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3/31/23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a:solidFill>
                  <a:schemeClr val="tx1"/>
                </a:solidFill>
                <a:effectLst/>
                <a:latin typeface="+mn-lt"/>
                <a:ea typeface="+mn-ea"/>
                <a:cs typeface="+mn-cs"/>
              </a:rPr>
              <a:t>If a user visits a web page (makes a request) and the server detects a session cookie, it will check if it currently has a session stored with the ID from the cookie, and if that object is still valid (whatever that means: not expired, not revoked, not blacklisted, </a:t>
            </a:r>
            <a:r>
              <a:rPr lang="en-IN" sz="1200" b="0" i="0" kern="1200" dirty="0" err="1">
                <a:solidFill>
                  <a:schemeClr val="tx1"/>
                </a:solidFill>
                <a:effectLst/>
                <a:latin typeface="+mn-lt"/>
                <a:ea typeface="+mn-ea"/>
                <a:cs typeface="+mn-cs"/>
              </a:rPr>
              <a:t>etc</a:t>
            </a:r>
            <a:r>
              <a:rPr lang="en-IN" sz="1200" b="0" i="0" kern="1200" dirty="0">
                <a:solidFill>
                  <a:schemeClr val="tx1"/>
                </a:solidFill>
                <a:effectLst/>
                <a:latin typeface="+mn-lt"/>
                <a:ea typeface="+mn-ea"/>
                <a:cs typeface="+mn-cs"/>
              </a:rPr>
              <a:t>).</a:t>
            </a:r>
          </a:p>
          <a:p>
            <a:r>
              <a:rPr lang="en-IN" sz="1200" b="0" i="0" kern="1200" dirty="0">
                <a:solidFill>
                  <a:schemeClr val="tx1"/>
                </a:solidFill>
                <a:effectLst/>
                <a:latin typeface="+mn-lt"/>
                <a:ea typeface="+mn-ea"/>
                <a:cs typeface="+mn-cs"/>
              </a:rPr>
              <a:t>If the session is still valid, it will respond with the requested web page (or data). If it finds a session object, that object can contain data in it and with that, the server can “remember” who you are and what you were doing (e.g. if this is an ecommerce store, what products you’ve added to our shopping cart).</a:t>
            </a:r>
          </a:p>
          <a:p>
            <a:r>
              <a:rPr lang="en-IN" sz="1200" b="0" i="0" kern="1200" dirty="0">
                <a:solidFill>
                  <a:schemeClr val="tx1"/>
                </a:solidFill>
                <a:effectLst/>
                <a:latin typeface="+mn-lt"/>
                <a:ea typeface="+mn-ea"/>
                <a:cs typeface="+mn-cs"/>
              </a:rPr>
              <a:t>If the session is not valid (or no session cookie was detected) it will respond with some sort of error message saying that the request is “unauthorized”.</a:t>
            </a:r>
          </a:p>
          <a:p>
            <a:r>
              <a:rPr lang="en-IN" sz="1200" b="0" i="0" kern="1200" dirty="0">
                <a:solidFill>
                  <a:schemeClr val="tx1"/>
                </a:solidFill>
                <a:effectLst/>
                <a:latin typeface="+mn-lt"/>
                <a:ea typeface="+mn-ea"/>
                <a:cs typeface="+mn-cs"/>
              </a:rPr>
              <a:t>New sessions can typically be created by sending a username/password combination to a specific endpoint from a login page. If the server can match a user with that username and password, it will generate a new session object on the server and set a cookie on the client with the session’s ID for any future requests.</a:t>
            </a:r>
          </a:p>
          <a:p>
            <a:r>
              <a:rPr lang="en-IN" sz="1200" b="0" i="0" kern="1200" dirty="0">
                <a:solidFill>
                  <a:schemeClr val="tx1"/>
                </a:solidFill>
                <a:effectLst/>
                <a:latin typeface="+mn-lt"/>
                <a:ea typeface="+mn-ea"/>
                <a:cs typeface="+mn-cs"/>
              </a:rPr>
              <a:t>If a user turns off their computer and comes back to the website some time in the future, s/he can either automatically log in again (if there is still a cookie in the browser that hasn’t expired) or log in again through the login page. Once logged in, the user’s session can be retrieved again from the data stored on the server, and the user can go on with their business (e.g. continuing to shop after reloading your shopping cart).</a:t>
            </a:r>
          </a:p>
          <a:p>
            <a:r>
              <a:rPr lang="en-IN" sz="1200" b="0" i="0" kern="1200" dirty="0">
                <a:solidFill>
                  <a:schemeClr val="tx1"/>
                </a:solidFill>
                <a:effectLst/>
                <a:latin typeface="+mn-lt"/>
                <a:ea typeface="+mn-ea"/>
                <a:cs typeface="+mn-cs"/>
              </a:rPr>
              <a:t>This type of setup has worked pretty well for us since the web came out and since we’ve been visiting web sites that do most of their “thinking” on the server side. Typically, this has been a conversation between the user’s front-end browser and a corresponding back-end server in a one-to-one relationship.</a:t>
            </a:r>
          </a:p>
          <a:p>
            <a:br>
              <a:rPr lang="en-IN" dirty="0"/>
            </a:br>
            <a:endParaRPr lang="en-IN" dirty="0"/>
          </a:p>
        </p:txBody>
      </p:sp>
      <p:sp>
        <p:nvSpPr>
          <p:cNvPr id="4" name="Slide Number Placeholder 3"/>
          <p:cNvSpPr>
            <a:spLocks noGrp="1"/>
          </p:cNvSpPr>
          <p:nvPr>
            <p:ph type="sldNum" sz="quarter" idx="10"/>
          </p:nvPr>
        </p:nvSpPr>
        <p:spPr/>
        <p:txBody>
          <a:bodyPr/>
          <a:lstStyle/>
          <a:p>
            <a:fld id="{F93199CD-3E1B-4AE6-990F-76F925F5EA9F}" type="slidenum">
              <a:rPr lang="en-IN" smtClean="0"/>
              <a:t>7</a:t>
            </a:fld>
            <a:endParaRPr lang="en-IN"/>
          </a:p>
        </p:txBody>
      </p:sp>
    </p:spTree>
    <p:extLst>
      <p:ext uri="{BB962C8B-B14F-4D97-AF65-F5344CB8AC3E}">
        <p14:creationId xmlns:p14="http://schemas.microsoft.com/office/powerpoint/2010/main" val="722365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93199CD-3E1B-4AE6-990F-76F925F5EA9F}" type="slidenum">
              <a:rPr lang="en-IN" smtClean="0"/>
              <a:t>10</a:t>
            </a:fld>
            <a:endParaRPr lang="en-IN"/>
          </a:p>
        </p:txBody>
      </p:sp>
    </p:spTree>
    <p:extLst>
      <p:ext uri="{BB962C8B-B14F-4D97-AF65-F5344CB8AC3E}">
        <p14:creationId xmlns:p14="http://schemas.microsoft.com/office/powerpoint/2010/main" val="9351176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IN" sz="1200" b="0" i="0" kern="1200" dirty="0">
                <a:solidFill>
                  <a:schemeClr val="tx1"/>
                </a:solidFill>
                <a:effectLst/>
                <a:latin typeface="+mn-lt"/>
                <a:ea typeface="+mn-ea"/>
                <a:cs typeface="+mn-cs"/>
              </a:rPr>
            </a:br>
            <a:r>
              <a:rPr lang="en-IN" sz="1200" b="0" i="0" kern="1200" dirty="0">
                <a:solidFill>
                  <a:schemeClr val="tx1"/>
                </a:solidFill>
                <a:effectLst/>
                <a:latin typeface="+mn-lt"/>
                <a:ea typeface="+mn-ea"/>
                <a:cs typeface="+mn-cs"/>
              </a:rPr>
              <a:t>It is considering whatever I have entered previously.</a:t>
            </a:r>
          </a:p>
          <a:p>
            <a:r>
              <a:rPr lang="en-IN" sz="1200" b="0" i="0" kern="1200" dirty="0">
                <a:solidFill>
                  <a:schemeClr val="tx1"/>
                </a:solidFill>
                <a:effectLst/>
                <a:latin typeface="+mn-lt"/>
                <a:ea typeface="+mn-ea"/>
                <a:cs typeface="+mn-cs"/>
              </a:rPr>
              <a:t>So this is the power of spring security.</a:t>
            </a:r>
          </a:p>
          <a:p>
            <a:r>
              <a:rPr lang="en-IN" sz="1200" b="0" i="0" kern="1200" dirty="0">
                <a:solidFill>
                  <a:schemeClr val="tx1"/>
                </a:solidFill>
                <a:effectLst/>
                <a:latin typeface="+mn-lt"/>
                <a:ea typeface="+mn-ea"/>
                <a:cs typeface="+mn-cs"/>
              </a:rPr>
              <a:t>By default, it is providing to you.</a:t>
            </a:r>
          </a:p>
          <a:p>
            <a:r>
              <a:rPr lang="en-IN" sz="1200" b="0" i="0" kern="1200" dirty="0">
                <a:solidFill>
                  <a:schemeClr val="tx1"/>
                </a:solidFill>
                <a:effectLst/>
                <a:latin typeface="+mn-lt"/>
                <a:ea typeface="+mn-ea"/>
                <a:cs typeface="+mn-cs"/>
              </a:rPr>
              <a:t>And you can imagine how powerful this framework can be if you configure as per your custom requirements.</a:t>
            </a:r>
          </a:p>
          <a:p>
            <a:r>
              <a:rPr lang="en-IN" sz="1200" b="0" i="0" kern="1200" dirty="0">
                <a:solidFill>
                  <a:schemeClr val="tx1"/>
                </a:solidFill>
                <a:effectLst/>
                <a:latin typeface="+mn-lt"/>
                <a:ea typeface="+mn-ea"/>
                <a:cs typeface="+mn-cs"/>
              </a:rPr>
              <a:t>So this is one of the challenges that we always think.</a:t>
            </a:r>
          </a:p>
          <a:p>
            <a:r>
              <a:rPr lang="en-IN" sz="1200" b="0" i="0" kern="1200" dirty="0">
                <a:solidFill>
                  <a:schemeClr val="tx1"/>
                </a:solidFill>
                <a:effectLst/>
                <a:latin typeface="+mn-lt"/>
                <a:ea typeface="+mn-ea"/>
                <a:cs typeface="+mn-cs"/>
              </a:rPr>
              <a:t>Right.</a:t>
            </a:r>
          </a:p>
          <a:p>
            <a:r>
              <a:rPr lang="en-IN" sz="1200" b="0" i="0" kern="1200" dirty="0">
                <a:solidFill>
                  <a:schemeClr val="tx1"/>
                </a:solidFill>
                <a:effectLst/>
                <a:latin typeface="+mn-lt"/>
                <a:ea typeface="+mn-ea"/>
                <a:cs typeface="+mn-cs"/>
              </a:rPr>
              <a:t>So how do I can avoid my user to enter same credentials again and again for multiple requests that he's</a:t>
            </a:r>
          </a:p>
          <a:p>
            <a:r>
              <a:rPr lang="en-IN" sz="1200" b="0" i="0" kern="1200" dirty="0">
                <a:solidFill>
                  <a:schemeClr val="tx1"/>
                </a:solidFill>
                <a:effectLst/>
                <a:latin typeface="+mn-lt"/>
                <a:ea typeface="+mn-ea"/>
                <a:cs typeface="+mn-cs"/>
              </a:rPr>
              <a:t>called?</a:t>
            </a:r>
          </a:p>
          <a:p>
            <a:r>
              <a:rPr lang="en-IN" sz="1200" b="0" i="0" kern="1200" dirty="0">
                <a:solidFill>
                  <a:schemeClr val="tx1"/>
                </a:solidFill>
                <a:effectLst/>
                <a:latin typeface="+mn-lt"/>
                <a:ea typeface="+mn-ea"/>
                <a:cs typeface="+mn-cs"/>
              </a:rPr>
              <a:t>So this is the answer for that to show you how this is working the back.</a:t>
            </a:r>
          </a:p>
          <a:p>
            <a:r>
              <a:rPr lang="en-IN" sz="1200" b="0" i="0" kern="1200" dirty="0">
                <a:solidFill>
                  <a:schemeClr val="tx1"/>
                </a:solidFill>
                <a:effectLst/>
                <a:latin typeface="+mn-lt"/>
                <a:ea typeface="+mn-ea"/>
                <a:cs typeface="+mn-cs"/>
              </a:rPr>
              <a:t>And let's quickly go to the postman application.</a:t>
            </a:r>
          </a:p>
          <a:p>
            <a:r>
              <a:rPr lang="en-IN" sz="1200" b="0" i="0" kern="1200" dirty="0" err="1">
                <a:solidFill>
                  <a:schemeClr val="tx1"/>
                </a:solidFill>
                <a:effectLst/>
                <a:latin typeface="+mn-lt"/>
                <a:ea typeface="+mn-ea"/>
                <a:cs typeface="+mn-cs"/>
              </a:rPr>
              <a:t>Walsman</a:t>
            </a:r>
            <a:r>
              <a:rPr lang="en-IN" sz="1200" b="0" i="0" kern="1200" dirty="0">
                <a:solidFill>
                  <a:schemeClr val="tx1"/>
                </a:solidFill>
                <a:effectLst/>
                <a:latin typeface="+mn-lt"/>
                <a:ea typeface="+mn-ea"/>
                <a:cs typeface="+mn-cs"/>
              </a:rPr>
              <a:t> is an application where we can call and test our apps.</a:t>
            </a:r>
          </a:p>
          <a:p>
            <a:r>
              <a:rPr lang="en-IN" sz="1200" b="0" i="0" kern="1200" dirty="0">
                <a:solidFill>
                  <a:schemeClr val="tx1"/>
                </a:solidFill>
                <a:effectLst/>
                <a:latin typeface="+mn-lt"/>
                <a:ea typeface="+mn-ea"/>
                <a:cs typeface="+mn-cs"/>
              </a:rPr>
              <a:t>Let's try to call the same app that we have developed, which is using </a:t>
            </a:r>
            <a:r>
              <a:rPr lang="en-IN" sz="1200" b="0" i="0" kern="1200" dirty="0" err="1">
                <a:solidFill>
                  <a:schemeClr val="tx1"/>
                </a:solidFill>
                <a:effectLst/>
                <a:latin typeface="+mn-lt"/>
                <a:ea typeface="+mn-ea"/>
                <a:cs typeface="+mn-cs"/>
              </a:rPr>
              <a:t>Posman</a:t>
            </a:r>
            <a:r>
              <a:rPr lang="en-IN" sz="1200" b="0" i="0" kern="1200" dirty="0">
                <a:solidFill>
                  <a:schemeClr val="tx1"/>
                </a:solidFill>
                <a:effectLst/>
                <a:latin typeface="+mn-lt"/>
                <a:ea typeface="+mn-ea"/>
                <a:cs typeface="+mn-cs"/>
              </a:rPr>
              <a:t> to understand what is</a:t>
            </a:r>
          </a:p>
          <a:p>
            <a:r>
              <a:rPr lang="en-IN" sz="1200" b="0" i="0" kern="1200" dirty="0">
                <a:solidFill>
                  <a:schemeClr val="tx1"/>
                </a:solidFill>
                <a:effectLst/>
                <a:latin typeface="+mn-lt"/>
                <a:ea typeface="+mn-ea"/>
                <a:cs typeface="+mn-cs"/>
              </a:rPr>
              <a:t>happening in the back.</a:t>
            </a:r>
          </a:p>
          <a:p>
            <a:r>
              <a:rPr lang="en-IN" sz="1200" b="0" i="0" kern="1200" dirty="0">
                <a:solidFill>
                  <a:schemeClr val="tx1"/>
                </a:solidFill>
                <a:effectLst/>
                <a:latin typeface="+mn-lt"/>
                <a:ea typeface="+mn-ea"/>
                <a:cs typeface="+mn-cs"/>
              </a:rPr>
              <a:t>So now I click on Create a Request and I'll go with a get option only because our supports September</a:t>
            </a:r>
          </a:p>
          <a:p>
            <a:r>
              <a:rPr lang="en-IN" sz="1200" b="0" i="0" kern="1200" dirty="0">
                <a:solidFill>
                  <a:schemeClr val="tx1"/>
                </a:solidFill>
                <a:effectLst/>
                <a:latin typeface="+mn-lt"/>
                <a:ea typeface="+mn-ea"/>
                <a:cs typeface="+mn-cs"/>
              </a:rPr>
              <a:t>3rd, if we can remember in the code, we have used to get mapping annotation, which indicates our</a:t>
            </a:r>
          </a:p>
          <a:p>
            <a:r>
              <a:rPr lang="en-IN" sz="1200" b="0" i="0" kern="1200" dirty="0">
                <a:solidFill>
                  <a:schemeClr val="tx1"/>
                </a:solidFill>
                <a:effectLst/>
                <a:latin typeface="+mn-lt"/>
                <a:ea typeface="+mn-ea"/>
                <a:cs typeface="+mn-cs"/>
              </a:rPr>
              <a:t>app supports getting better.</a:t>
            </a:r>
          </a:p>
          <a:p>
            <a:r>
              <a:rPr lang="en-IN" sz="1200" b="0" i="0" kern="1200" dirty="0">
                <a:solidFill>
                  <a:schemeClr val="tx1"/>
                </a:solidFill>
                <a:effectLst/>
                <a:latin typeface="+mn-lt"/>
                <a:ea typeface="+mn-ea"/>
                <a:cs typeface="+mn-cs"/>
              </a:rPr>
              <a:t>Now try to call the API, giving the endpoint you warrant and click on the Senate.</a:t>
            </a:r>
          </a:p>
          <a:p>
            <a:r>
              <a:rPr lang="en-IN" sz="1200" b="0" i="0" kern="1200" dirty="0">
                <a:solidFill>
                  <a:schemeClr val="tx1"/>
                </a:solidFill>
                <a:effectLst/>
                <a:latin typeface="+mn-lt"/>
                <a:ea typeface="+mn-ea"/>
                <a:cs typeface="+mn-cs"/>
              </a:rPr>
              <a:t>Estimates that I get will be for not one which is an authorized user.</a:t>
            </a:r>
          </a:p>
          <a:p>
            <a:r>
              <a:rPr lang="en-IN" sz="1200" b="0" i="0" kern="1200" dirty="0">
                <a:solidFill>
                  <a:schemeClr val="tx1"/>
                </a:solidFill>
                <a:effectLst/>
                <a:latin typeface="+mn-lt"/>
                <a:ea typeface="+mn-ea"/>
                <a:cs typeface="+mn-cs"/>
              </a:rPr>
              <a:t>Since we said the welcome part has to be protected, the spring security is trying to protect it by</a:t>
            </a:r>
          </a:p>
          <a:p>
            <a:r>
              <a:rPr lang="en-IN" sz="1200" b="0" i="0" kern="1200" dirty="0">
                <a:solidFill>
                  <a:schemeClr val="tx1"/>
                </a:solidFill>
                <a:effectLst/>
                <a:latin typeface="+mn-lt"/>
                <a:ea typeface="+mn-ea"/>
                <a:cs typeface="+mn-cs"/>
              </a:rPr>
              <a:t>validating my credentials.</a:t>
            </a:r>
          </a:p>
          <a:p>
            <a:r>
              <a:rPr lang="en-IN" sz="1200" b="0" i="0" kern="1200" dirty="0">
                <a:solidFill>
                  <a:schemeClr val="tx1"/>
                </a:solidFill>
                <a:effectLst/>
                <a:latin typeface="+mn-lt"/>
                <a:ea typeface="+mn-ea"/>
                <a:cs typeface="+mn-cs"/>
              </a:rPr>
              <a:t>So in this scenario, I have not entered any correction.</a:t>
            </a:r>
          </a:p>
          <a:p>
            <a:r>
              <a:rPr lang="en-IN" sz="1200" b="0" i="0" kern="1200" dirty="0">
                <a:solidFill>
                  <a:schemeClr val="tx1"/>
                </a:solidFill>
                <a:effectLst/>
                <a:latin typeface="+mn-lt"/>
                <a:ea typeface="+mn-ea"/>
                <a:cs typeface="+mn-cs"/>
              </a:rPr>
              <a:t>That's why it is giving me the response of four, not one which is on potteries.</a:t>
            </a:r>
          </a:p>
          <a:p>
            <a:r>
              <a:rPr lang="en-IN" sz="1200" b="0" i="0" kern="1200" dirty="0">
                <a:solidFill>
                  <a:schemeClr val="tx1"/>
                </a:solidFill>
                <a:effectLst/>
                <a:latin typeface="+mn-lt"/>
                <a:ea typeface="+mn-ea"/>
                <a:cs typeface="+mn-cs"/>
              </a:rPr>
              <a:t>In the case of </a:t>
            </a:r>
            <a:r>
              <a:rPr lang="en-IN" sz="1200" b="0" i="0" kern="1200" dirty="0" err="1">
                <a:solidFill>
                  <a:schemeClr val="tx1"/>
                </a:solidFill>
                <a:effectLst/>
                <a:latin typeface="+mn-lt"/>
                <a:ea typeface="+mn-ea"/>
                <a:cs typeface="+mn-cs"/>
              </a:rPr>
              <a:t>Broza</a:t>
            </a:r>
            <a:r>
              <a:rPr lang="en-IN" sz="1200" b="0" i="0" kern="1200" dirty="0">
                <a:solidFill>
                  <a:schemeClr val="tx1"/>
                </a:solidFill>
                <a:effectLst/>
                <a:latin typeface="+mn-lt"/>
                <a:ea typeface="+mn-ea"/>
                <a:cs typeface="+mn-cs"/>
              </a:rPr>
              <a:t>, previously we have seen it has redirected to login page.</a:t>
            </a:r>
          </a:p>
          <a:p>
            <a:r>
              <a:rPr lang="en-IN" sz="1200" b="0" i="0" kern="1200" dirty="0">
                <a:solidFill>
                  <a:schemeClr val="tx1"/>
                </a:solidFill>
                <a:effectLst/>
                <a:latin typeface="+mn-lt"/>
                <a:ea typeface="+mn-ea"/>
                <a:cs typeface="+mn-cs"/>
              </a:rPr>
              <a:t>That means our spring security is smart enough to identify whether my request is coming from a browser</a:t>
            </a:r>
          </a:p>
          <a:p>
            <a:r>
              <a:rPr lang="en-IN" sz="1200" b="0" i="0" kern="1200" dirty="0">
                <a:solidFill>
                  <a:schemeClr val="tx1"/>
                </a:solidFill>
                <a:effectLst/>
                <a:latin typeface="+mn-lt"/>
                <a:ea typeface="+mn-ea"/>
                <a:cs typeface="+mn-cs"/>
              </a:rPr>
              <a:t>or some </a:t>
            </a:r>
            <a:r>
              <a:rPr lang="en-IN" sz="1200" b="0" i="0" kern="1200" dirty="0" err="1">
                <a:solidFill>
                  <a:schemeClr val="tx1"/>
                </a:solidFill>
                <a:effectLst/>
                <a:latin typeface="+mn-lt"/>
                <a:ea typeface="+mn-ea"/>
                <a:cs typeface="+mn-cs"/>
              </a:rPr>
              <a:t>Bakan</a:t>
            </a:r>
            <a:r>
              <a:rPr lang="en-IN" sz="1200" b="0" i="0" kern="1200" dirty="0">
                <a:solidFill>
                  <a:schemeClr val="tx1"/>
                </a:solidFill>
                <a:effectLst/>
                <a:latin typeface="+mn-lt"/>
                <a:ea typeface="+mn-ea"/>
                <a:cs typeface="+mn-cs"/>
              </a:rPr>
              <a:t>.</a:t>
            </a:r>
          </a:p>
          <a:p>
            <a:r>
              <a:rPr lang="en-IN" sz="1200" b="0" i="0" kern="1200" dirty="0">
                <a:solidFill>
                  <a:schemeClr val="tx1"/>
                </a:solidFill>
                <a:effectLst/>
                <a:latin typeface="+mn-lt"/>
                <a:ea typeface="+mn-ea"/>
                <a:cs typeface="+mn-cs"/>
              </a:rPr>
              <a:t>So in this scenario, since we are calling from </a:t>
            </a:r>
            <a:r>
              <a:rPr lang="en-IN" sz="1200" b="0" i="0" kern="1200" dirty="0" err="1">
                <a:solidFill>
                  <a:schemeClr val="tx1"/>
                </a:solidFill>
                <a:effectLst/>
                <a:latin typeface="+mn-lt"/>
                <a:ea typeface="+mn-ea"/>
                <a:cs typeface="+mn-cs"/>
              </a:rPr>
              <a:t>Posman</a:t>
            </a:r>
            <a:r>
              <a:rPr lang="en-IN" sz="1200" b="0" i="0" kern="1200" dirty="0">
                <a:solidFill>
                  <a:schemeClr val="tx1"/>
                </a:solidFill>
                <a:effectLst/>
                <a:latin typeface="+mn-lt"/>
                <a:ea typeface="+mn-ea"/>
                <a:cs typeface="+mn-cs"/>
              </a:rPr>
              <a:t>, which is like simulating calling directly the</a:t>
            </a:r>
          </a:p>
          <a:p>
            <a:r>
              <a:rPr lang="en-IN" sz="1200" b="0" i="0" kern="1200" dirty="0">
                <a:solidFill>
                  <a:schemeClr val="tx1"/>
                </a:solidFill>
                <a:effectLst/>
                <a:latin typeface="+mn-lt"/>
                <a:ea typeface="+mn-ea"/>
                <a:cs typeface="+mn-cs"/>
              </a:rPr>
              <a:t>app, it is giving me the simple response, saying that you are not authorized person to call this app.</a:t>
            </a:r>
          </a:p>
          <a:p>
            <a:r>
              <a:rPr lang="en-IN" sz="1200" b="0" i="0" kern="1200" dirty="0">
                <a:solidFill>
                  <a:schemeClr val="tx1"/>
                </a:solidFill>
                <a:effectLst/>
                <a:latin typeface="+mn-lt"/>
                <a:ea typeface="+mn-ea"/>
                <a:cs typeface="+mn-cs"/>
              </a:rPr>
              <a:t>So now what I will do is I will try to add security by providing my credentials to you, by selecting</a:t>
            </a:r>
          </a:p>
          <a:p>
            <a:r>
              <a:rPr lang="en-IN" sz="1200" b="0" i="0" kern="1200" dirty="0">
                <a:solidFill>
                  <a:schemeClr val="tx1"/>
                </a:solidFill>
                <a:effectLst/>
                <a:latin typeface="+mn-lt"/>
                <a:ea typeface="+mn-ea"/>
                <a:cs typeface="+mn-cs"/>
              </a:rPr>
              <a:t>basic </a:t>
            </a:r>
            <a:r>
              <a:rPr lang="en-IN" sz="1200" b="0" i="0" kern="1200" dirty="0" err="1">
                <a:solidFill>
                  <a:schemeClr val="tx1"/>
                </a:solidFill>
                <a:effectLst/>
                <a:latin typeface="+mn-lt"/>
                <a:ea typeface="+mn-ea"/>
                <a:cs typeface="+mn-cs"/>
              </a:rPr>
              <a:t>auth</a:t>
            </a:r>
            <a:r>
              <a:rPr lang="en-IN" sz="1200" b="0" i="0" kern="1200" dirty="0">
                <a:solidFill>
                  <a:schemeClr val="tx1"/>
                </a:solidFill>
                <a:effectLst/>
                <a:latin typeface="+mn-lt"/>
                <a:ea typeface="+mn-ea"/>
                <a:cs typeface="+mn-cs"/>
              </a:rPr>
              <a:t> under authorization app.</a:t>
            </a:r>
          </a:p>
          <a:p>
            <a:r>
              <a:rPr lang="en-IN" sz="1200" b="0" i="0" kern="1200" dirty="0">
                <a:solidFill>
                  <a:schemeClr val="tx1"/>
                </a:solidFill>
                <a:effectLst/>
                <a:latin typeface="+mn-lt"/>
                <a:ea typeface="+mn-ea"/>
                <a:cs typeface="+mn-cs"/>
              </a:rPr>
              <a:t>And I have entered my credentials here.</a:t>
            </a:r>
          </a:p>
          <a:p>
            <a:r>
              <a:rPr lang="en-IN" sz="1200" b="0" i="0" kern="1200" dirty="0">
                <a:solidFill>
                  <a:schemeClr val="tx1"/>
                </a:solidFill>
                <a:effectLst/>
                <a:latin typeface="+mn-lt"/>
                <a:ea typeface="+mn-ea"/>
                <a:cs typeface="+mn-cs"/>
              </a:rPr>
              <a:t>If I click send now, I should get that response, which you used to be to in the browser.</a:t>
            </a:r>
          </a:p>
          <a:p>
            <a:r>
              <a:rPr lang="en-IN" sz="1200" b="0" i="0" kern="1200" dirty="0">
                <a:solidFill>
                  <a:schemeClr val="tx1"/>
                </a:solidFill>
                <a:effectLst/>
                <a:latin typeface="+mn-lt"/>
                <a:ea typeface="+mn-ea"/>
                <a:cs typeface="+mn-cs"/>
              </a:rPr>
              <a:t>So now we see that we receive the same response as in browser.</a:t>
            </a:r>
          </a:p>
          <a:p>
            <a:r>
              <a:rPr lang="en-IN" sz="1200" b="0" i="0" kern="1200" dirty="0">
                <a:solidFill>
                  <a:schemeClr val="tx1"/>
                </a:solidFill>
                <a:effectLst/>
                <a:latin typeface="+mn-lt"/>
                <a:ea typeface="+mn-ea"/>
                <a:cs typeface="+mn-cs"/>
              </a:rPr>
              <a:t>Now I'll try to call the same API by clicking on same and as expected will get the response which we</a:t>
            </a:r>
          </a:p>
          <a:p>
            <a:r>
              <a:rPr lang="en-IN" sz="1200" b="0" i="0" kern="1200" dirty="0">
                <a:solidFill>
                  <a:schemeClr val="tx1"/>
                </a:solidFill>
                <a:effectLst/>
                <a:latin typeface="+mn-lt"/>
                <a:ea typeface="+mn-ea"/>
                <a:cs typeface="+mn-cs"/>
              </a:rPr>
              <a:t>already receive to make things understanding.</a:t>
            </a:r>
          </a:p>
          <a:p>
            <a:r>
              <a:rPr lang="en-IN" sz="1200" b="0" i="0" kern="1200" dirty="0">
                <a:solidFill>
                  <a:schemeClr val="tx1"/>
                </a:solidFill>
                <a:effectLst/>
                <a:latin typeface="+mn-lt"/>
                <a:ea typeface="+mn-ea"/>
                <a:cs typeface="+mn-cs"/>
              </a:rPr>
              <a:t>I will go and remove the ID details, which means the next time that I'm going to send the API request</a:t>
            </a:r>
          </a:p>
          <a:p>
            <a:r>
              <a:rPr lang="en-IN" sz="1200" b="0" i="0" kern="1200" dirty="0">
                <a:solidFill>
                  <a:schemeClr val="tx1"/>
                </a:solidFill>
                <a:effectLst/>
                <a:latin typeface="+mn-lt"/>
                <a:ea typeface="+mn-ea"/>
                <a:cs typeface="+mn-cs"/>
              </a:rPr>
              <a:t>to my back and I'm not providing my credentials.</a:t>
            </a:r>
          </a:p>
          <a:p>
            <a:r>
              <a:rPr lang="en-IN" sz="1200" b="0" i="0" kern="1200" dirty="0">
                <a:solidFill>
                  <a:schemeClr val="tx1"/>
                </a:solidFill>
                <a:effectLst/>
                <a:latin typeface="+mn-lt"/>
                <a:ea typeface="+mn-ea"/>
                <a:cs typeface="+mn-cs"/>
              </a:rPr>
              <a:t>Surprisingly, even without credentials, I'm getting a valid response like an automatic an authorized</a:t>
            </a:r>
          </a:p>
          <a:p>
            <a:r>
              <a:rPr lang="en-IN" sz="1200" b="0" i="0" kern="1200" dirty="0">
                <a:solidFill>
                  <a:schemeClr val="tx1"/>
                </a:solidFill>
                <a:effectLst/>
                <a:latin typeface="+mn-lt"/>
                <a:ea typeface="+mn-ea"/>
                <a:cs typeface="+mn-cs"/>
              </a:rPr>
              <a:t>user.</a:t>
            </a:r>
          </a:p>
          <a:p>
            <a:r>
              <a:rPr lang="en-IN" sz="1200" b="0" i="0" kern="1200" dirty="0">
                <a:solidFill>
                  <a:schemeClr val="tx1"/>
                </a:solidFill>
                <a:effectLst/>
                <a:latin typeface="+mn-lt"/>
                <a:ea typeface="+mn-ea"/>
                <a:cs typeface="+mn-cs"/>
              </a:rPr>
              <a:t>So what is happening really in the backend?</a:t>
            </a:r>
          </a:p>
          <a:p>
            <a:r>
              <a:rPr lang="en-IN" sz="1200" b="0" i="0" kern="1200" dirty="0">
                <a:solidFill>
                  <a:schemeClr val="tx1"/>
                </a:solidFill>
                <a:effectLst/>
                <a:latin typeface="+mn-lt"/>
                <a:ea typeface="+mn-ea"/>
                <a:cs typeface="+mn-cs"/>
              </a:rPr>
              <a:t>So whenever we are making a request to your backend spring security, so what will happen is it will</a:t>
            </a:r>
          </a:p>
          <a:p>
            <a:r>
              <a:rPr lang="en-IN" sz="1200" b="0" i="0" kern="1200" dirty="0">
                <a:solidFill>
                  <a:schemeClr val="tx1"/>
                </a:solidFill>
                <a:effectLst/>
                <a:latin typeface="+mn-lt"/>
                <a:ea typeface="+mn-ea"/>
                <a:cs typeface="+mn-cs"/>
              </a:rPr>
              <a:t>give you an idea of talking to you.</a:t>
            </a:r>
          </a:p>
          <a:p>
            <a:r>
              <a:rPr lang="en-IN" sz="1200" b="0" i="0" kern="1200" dirty="0">
                <a:solidFill>
                  <a:schemeClr val="tx1"/>
                </a:solidFill>
                <a:effectLst/>
                <a:latin typeface="+mn-lt"/>
                <a:ea typeface="+mn-ea"/>
                <a:cs typeface="+mn-cs"/>
              </a:rPr>
              <a:t>That means that token will be shared for all for the request so that we have an advantage here where</a:t>
            </a:r>
          </a:p>
          <a:p>
            <a:r>
              <a:rPr lang="en-IN" sz="1200" b="0" i="0" kern="1200" dirty="0">
                <a:solidFill>
                  <a:schemeClr val="tx1"/>
                </a:solidFill>
                <a:effectLst/>
                <a:latin typeface="+mn-lt"/>
                <a:ea typeface="+mn-ea"/>
                <a:cs typeface="+mn-cs"/>
              </a:rPr>
              <a:t>we don't have to ask the user.</a:t>
            </a:r>
          </a:p>
          <a:p>
            <a:r>
              <a:rPr lang="en-IN" sz="1200" b="0" i="0" kern="1200" dirty="0">
                <a:solidFill>
                  <a:schemeClr val="tx1"/>
                </a:solidFill>
                <a:effectLst/>
                <a:latin typeface="+mn-lt"/>
                <a:ea typeface="+mn-ea"/>
                <a:cs typeface="+mn-cs"/>
              </a:rPr>
              <a:t>We don't have to store the user credentials every time to pass or the network, which is a security</a:t>
            </a:r>
          </a:p>
          <a:p>
            <a:r>
              <a:rPr lang="en-IN" sz="1200" b="0" i="0" kern="1200" dirty="0">
                <a:solidFill>
                  <a:schemeClr val="tx1"/>
                </a:solidFill>
                <a:effectLst/>
                <a:latin typeface="+mn-lt"/>
                <a:ea typeface="+mn-ea"/>
                <a:cs typeface="+mn-cs"/>
              </a:rPr>
              <a:t>issue.</a:t>
            </a:r>
          </a:p>
          <a:p>
            <a:r>
              <a:rPr lang="en-IN" sz="1200" b="0" i="0" kern="1200" dirty="0">
                <a:solidFill>
                  <a:schemeClr val="tx1"/>
                </a:solidFill>
                <a:effectLst/>
                <a:latin typeface="+mn-lt"/>
                <a:ea typeface="+mn-ea"/>
                <a:cs typeface="+mn-cs"/>
              </a:rPr>
              <a:t>So how this is working.</a:t>
            </a:r>
          </a:p>
          <a:p>
            <a:r>
              <a:rPr lang="en-IN" sz="1200" b="0" i="0" kern="1200" dirty="0">
                <a:solidFill>
                  <a:schemeClr val="tx1"/>
                </a:solidFill>
                <a:effectLst/>
                <a:latin typeface="+mn-lt"/>
                <a:ea typeface="+mn-ea"/>
                <a:cs typeface="+mn-cs"/>
              </a:rPr>
              <a:t>So if we go and see the cookies, so this is the idea that I have resumed as soon as my self authenticated,</a:t>
            </a:r>
          </a:p>
          <a:p>
            <a:r>
              <a:rPr lang="en-IN" sz="1200" b="0" i="0" kern="1200" dirty="0">
                <a:solidFill>
                  <a:schemeClr val="tx1"/>
                </a:solidFill>
                <a:effectLst/>
                <a:latin typeface="+mn-lt"/>
                <a:ea typeface="+mn-ea"/>
                <a:cs typeface="+mn-cs"/>
              </a:rPr>
              <a:t>the idea will be also shared in the scenarios where I'm not authorized.</a:t>
            </a:r>
          </a:p>
          <a:p>
            <a:r>
              <a:rPr lang="en-IN" sz="1200" b="0" i="0" kern="1200" dirty="0">
                <a:solidFill>
                  <a:schemeClr val="tx1"/>
                </a:solidFill>
                <a:effectLst/>
                <a:latin typeface="+mn-lt"/>
                <a:ea typeface="+mn-ea"/>
                <a:cs typeface="+mn-cs"/>
              </a:rPr>
              <a:t>Also, these ideas will be stored at the shipping container level and each ID it will store whether</a:t>
            </a:r>
          </a:p>
          <a:p>
            <a:r>
              <a:rPr lang="en-IN" sz="1200" b="0" i="0" kern="1200" dirty="0">
                <a:solidFill>
                  <a:schemeClr val="tx1"/>
                </a:solidFill>
                <a:effectLst/>
                <a:latin typeface="+mn-lt"/>
                <a:ea typeface="+mn-ea"/>
                <a:cs typeface="+mn-cs"/>
              </a:rPr>
              <a:t>this ideas are valid, authenticated user are not valid, authenticated user.</a:t>
            </a:r>
          </a:p>
          <a:p>
            <a:r>
              <a:rPr lang="en-IN" sz="1200" b="0" i="0" kern="1200" dirty="0">
                <a:solidFill>
                  <a:schemeClr val="tx1"/>
                </a:solidFill>
                <a:effectLst/>
                <a:latin typeface="+mn-lt"/>
                <a:ea typeface="+mn-ea"/>
                <a:cs typeface="+mn-cs"/>
              </a:rPr>
              <a:t>So now to make things clear, I will go ahead and remove this cookie.</a:t>
            </a:r>
          </a:p>
          <a:p>
            <a:r>
              <a:rPr lang="en-IN" sz="1200" b="0" i="0" kern="1200" dirty="0">
                <a:solidFill>
                  <a:schemeClr val="tx1"/>
                </a:solidFill>
                <a:effectLst/>
                <a:latin typeface="+mn-lt"/>
                <a:ea typeface="+mn-ea"/>
                <a:cs typeface="+mn-cs"/>
              </a:rPr>
              <a:t>Just go to cookies and I'm deleting this cookie.</a:t>
            </a:r>
          </a:p>
          <a:p>
            <a:r>
              <a:rPr lang="en-IN" sz="1200" b="0" i="0" kern="1200" dirty="0">
                <a:solidFill>
                  <a:schemeClr val="tx1"/>
                </a:solidFill>
                <a:effectLst/>
                <a:latin typeface="+mn-lt"/>
                <a:ea typeface="+mn-ea"/>
                <a:cs typeface="+mn-cs"/>
              </a:rPr>
              <a:t>That means now we don't have any credentials.</a:t>
            </a:r>
          </a:p>
          <a:p>
            <a:r>
              <a:rPr lang="en-IN" sz="1200" b="0" i="0" kern="1200" dirty="0">
                <a:solidFill>
                  <a:schemeClr val="tx1"/>
                </a:solidFill>
                <a:effectLst/>
                <a:latin typeface="+mn-lt"/>
                <a:ea typeface="+mn-ea"/>
                <a:cs typeface="+mn-cs"/>
              </a:rPr>
              <a:t>I'm tired and we don't have cookie also that we received initially.</a:t>
            </a:r>
          </a:p>
          <a:p>
            <a:r>
              <a:rPr lang="en-IN" sz="1200" b="0" i="0" kern="1200" dirty="0">
                <a:solidFill>
                  <a:schemeClr val="tx1"/>
                </a:solidFill>
                <a:effectLst/>
                <a:latin typeface="+mn-lt"/>
                <a:ea typeface="+mn-ea"/>
                <a:cs typeface="+mn-cs"/>
              </a:rPr>
              <a:t>And clicking on this send will get me for not one unauthorized user.</a:t>
            </a:r>
          </a:p>
          <a:p>
            <a:r>
              <a:rPr lang="en-IN" sz="1200" b="0" i="0" kern="1200" dirty="0">
                <a:solidFill>
                  <a:schemeClr val="tx1"/>
                </a:solidFill>
                <a:effectLst/>
                <a:latin typeface="+mn-lt"/>
                <a:ea typeface="+mn-ea"/>
                <a:cs typeface="+mn-cs"/>
              </a:rPr>
              <a:t>That means I didn't provide my credentials.</a:t>
            </a:r>
          </a:p>
          <a:p>
            <a:r>
              <a:rPr lang="en-IN" sz="1200" b="0" i="0" kern="1200" dirty="0">
                <a:solidFill>
                  <a:schemeClr val="tx1"/>
                </a:solidFill>
                <a:effectLst/>
                <a:latin typeface="+mn-lt"/>
                <a:ea typeface="+mn-ea"/>
                <a:cs typeface="+mn-cs"/>
              </a:rPr>
              <a:t>And at the same time I removed the cookie of the idea token that I received from the backend during</a:t>
            </a:r>
          </a:p>
          <a:p>
            <a:r>
              <a:rPr lang="en-IN" sz="1200" b="0" i="0" kern="1200" dirty="0">
                <a:solidFill>
                  <a:schemeClr val="tx1"/>
                </a:solidFill>
                <a:effectLst/>
                <a:latin typeface="+mn-lt"/>
                <a:ea typeface="+mn-ea"/>
                <a:cs typeface="+mn-cs"/>
              </a:rPr>
              <a:t>very first time.</a:t>
            </a:r>
          </a:p>
          <a:p>
            <a:r>
              <a:rPr lang="en-IN" sz="1200" b="0" i="0" kern="1200" dirty="0">
                <a:solidFill>
                  <a:schemeClr val="tx1"/>
                </a:solidFill>
                <a:effectLst/>
                <a:latin typeface="+mn-lt"/>
                <a:ea typeface="+mn-ea"/>
                <a:cs typeface="+mn-cs"/>
              </a:rPr>
              <a:t>And you can see the token now.</a:t>
            </a:r>
          </a:p>
          <a:p>
            <a:r>
              <a:rPr lang="en-IN" sz="1200" b="0" i="0" kern="1200" dirty="0">
                <a:solidFill>
                  <a:schemeClr val="tx1"/>
                </a:solidFill>
                <a:effectLst/>
                <a:latin typeface="+mn-lt"/>
                <a:ea typeface="+mn-ea"/>
                <a:cs typeface="+mn-cs"/>
              </a:rPr>
              <a:t>Also, I presume that means this token is an invalid token from the back.</a:t>
            </a:r>
          </a:p>
          <a:p>
            <a:r>
              <a:rPr lang="en-IN" sz="1200" b="0" i="0" kern="1200" dirty="0">
                <a:solidFill>
                  <a:schemeClr val="tx1"/>
                </a:solidFill>
                <a:effectLst/>
                <a:latin typeface="+mn-lt"/>
                <a:ea typeface="+mn-ea"/>
                <a:cs typeface="+mn-cs"/>
              </a:rPr>
              <a:t>And if I go ahead and call with the same no other details, I will get the same token every time because</a:t>
            </a:r>
          </a:p>
          <a:p>
            <a:r>
              <a:rPr lang="en-IN" sz="1200" b="0" i="0" kern="1200" dirty="0">
                <a:solidFill>
                  <a:schemeClr val="tx1"/>
                </a:solidFill>
                <a:effectLst/>
                <a:latin typeface="+mn-lt"/>
                <a:ea typeface="+mn-ea"/>
                <a:cs typeface="+mn-cs"/>
              </a:rPr>
              <a:t>there is nothing changed from a security perspective.</a:t>
            </a:r>
          </a:p>
          <a:p>
            <a:r>
              <a:rPr lang="en-IN" sz="1200" b="0" i="0" kern="1200" dirty="0">
                <a:solidFill>
                  <a:schemeClr val="tx1"/>
                </a:solidFill>
                <a:effectLst/>
                <a:latin typeface="+mn-lt"/>
                <a:ea typeface="+mn-ea"/>
                <a:cs typeface="+mn-cs"/>
              </a:rPr>
              <a:t>So this time I'll go and add authentication details again.</a:t>
            </a:r>
          </a:p>
          <a:p>
            <a:r>
              <a:rPr lang="en-IN" sz="1200" b="0" i="0" kern="1200" dirty="0">
                <a:solidFill>
                  <a:schemeClr val="tx1"/>
                </a:solidFill>
                <a:effectLst/>
                <a:latin typeface="+mn-lt"/>
                <a:ea typeface="+mn-ea"/>
                <a:cs typeface="+mn-cs"/>
              </a:rPr>
              <a:t>And you can see now the token I will change.</a:t>
            </a:r>
          </a:p>
          <a:p>
            <a:r>
              <a:rPr lang="en-IN" sz="1200" b="0" i="0" kern="1200" dirty="0">
                <a:solidFill>
                  <a:schemeClr val="tx1"/>
                </a:solidFill>
                <a:effectLst/>
                <a:latin typeface="+mn-lt"/>
                <a:ea typeface="+mn-ea"/>
                <a:cs typeface="+mn-cs"/>
              </a:rPr>
              <a:t>Right now it is starting with nine to be.</a:t>
            </a:r>
          </a:p>
          <a:p>
            <a:r>
              <a:rPr lang="en-IN" sz="1200" b="0" i="0" kern="1200" dirty="0">
                <a:solidFill>
                  <a:schemeClr val="tx1"/>
                </a:solidFill>
                <a:effectLst/>
                <a:latin typeface="+mn-lt"/>
                <a:ea typeface="+mn-ea"/>
                <a:cs typeface="+mn-cs"/>
              </a:rPr>
              <a:t>And as soon as I click and send the token, I will change to main three.</a:t>
            </a:r>
          </a:p>
          <a:p>
            <a:r>
              <a:rPr lang="en-IN" sz="1200" b="0" i="0" kern="1200" dirty="0">
                <a:solidFill>
                  <a:schemeClr val="tx1"/>
                </a:solidFill>
                <a:effectLst/>
                <a:latin typeface="+mn-lt"/>
                <a:ea typeface="+mn-ea"/>
                <a:cs typeface="+mn-cs"/>
              </a:rPr>
              <a:t>That means the previous token is invalid and this token is invalid, removing the authentication details.</a:t>
            </a:r>
          </a:p>
          <a:p>
            <a:r>
              <a:rPr lang="en-IN" sz="1200" b="0" i="0" kern="1200" dirty="0">
                <a:solidFill>
                  <a:schemeClr val="tx1"/>
                </a:solidFill>
                <a:effectLst/>
                <a:latin typeface="+mn-lt"/>
                <a:ea typeface="+mn-ea"/>
                <a:cs typeface="+mn-cs"/>
              </a:rPr>
              <a:t>And since I have this cookie going in my head that every time, which is 98, my spring security server</a:t>
            </a:r>
          </a:p>
          <a:p>
            <a:r>
              <a:rPr lang="en-IN" sz="1200" b="0" i="0" kern="1200" dirty="0">
                <a:solidFill>
                  <a:schemeClr val="tx1"/>
                </a:solidFill>
                <a:effectLst/>
                <a:latin typeface="+mn-lt"/>
                <a:ea typeface="+mn-ea"/>
                <a:cs typeface="+mn-cs"/>
              </a:rPr>
              <a:t>will give me a response of welcome from spring application with security, which we coded in the back.</a:t>
            </a:r>
          </a:p>
          <a:p>
            <a:r>
              <a:rPr lang="en-IN" sz="1200" b="0" i="0" kern="1200" dirty="0">
                <a:solidFill>
                  <a:schemeClr val="tx1"/>
                </a:solidFill>
                <a:effectLst/>
                <a:latin typeface="+mn-lt"/>
                <a:ea typeface="+mn-ea"/>
                <a:cs typeface="+mn-cs"/>
              </a:rPr>
              <a:t>So this is how things works internally.</a:t>
            </a:r>
          </a:p>
          <a:p>
            <a:r>
              <a:rPr lang="en-IN" sz="1200" b="0" i="0" kern="1200" dirty="0">
                <a:solidFill>
                  <a:schemeClr val="tx1"/>
                </a:solidFill>
                <a:effectLst/>
                <a:latin typeface="+mn-lt"/>
                <a:ea typeface="+mn-ea"/>
                <a:cs typeface="+mn-cs"/>
              </a:rPr>
              <a:t>I hope you are understanding how spring security provides all the features of not sharing the credentials</a:t>
            </a:r>
          </a:p>
          <a:p>
            <a:r>
              <a:rPr lang="en-IN" sz="1200" b="0" i="0" kern="1200" dirty="0">
                <a:solidFill>
                  <a:schemeClr val="tx1"/>
                </a:solidFill>
                <a:effectLst/>
                <a:latin typeface="+mn-lt"/>
                <a:ea typeface="+mn-ea"/>
                <a:cs typeface="+mn-cs"/>
              </a:rPr>
              <a:t>for each and every request.</a:t>
            </a:r>
          </a:p>
          <a:p>
            <a:r>
              <a:rPr lang="en-IN" sz="1200" b="0" i="0" kern="1200" dirty="0">
                <a:solidFill>
                  <a:schemeClr val="tx1"/>
                </a:solidFill>
                <a:effectLst/>
                <a:latin typeface="+mn-lt"/>
                <a:ea typeface="+mn-ea"/>
                <a:cs typeface="+mn-cs"/>
              </a:rPr>
              <a:t>And at the same time, I also not only to spring security or spring container that you have to protect</a:t>
            </a:r>
          </a:p>
          <a:p>
            <a:r>
              <a:rPr lang="en-IN" sz="1200" b="0" i="0" kern="1200" dirty="0">
                <a:solidFill>
                  <a:schemeClr val="tx1"/>
                </a:solidFill>
                <a:effectLst/>
                <a:latin typeface="+mn-lt"/>
                <a:ea typeface="+mn-ea"/>
                <a:cs typeface="+mn-cs"/>
              </a:rPr>
              <a:t>my welcome at.</a:t>
            </a:r>
          </a:p>
          <a:p>
            <a:r>
              <a:rPr lang="en-IN" sz="1200" b="0" i="0" kern="1200" dirty="0">
                <a:solidFill>
                  <a:schemeClr val="tx1"/>
                </a:solidFill>
                <a:effectLst/>
                <a:latin typeface="+mn-lt"/>
                <a:ea typeface="+mn-ea"/>
                <a:cs typeface="+mn-cs"/>
              </a:rPr>
              <a:t>Not conflict.</a:t>
            </a:r>
          </a:p>
          <a:p>
            <a:r>
              <a:rPr lang="en-IN" sz="1200" b="0" i="0" kern="1200" dirty="0">
                <a:solidFill>
                  <a:schemeClr val="tx1"/>
                </a:solidFill>
                <a:effectLst/>
                <a:latin typeface="+mn-lt"/>
                <a:ea typeface="+mn-ea"/>
                <a:cs typeface="+mn-cs"/>
              </a:rPr>
              <a:t>No, I just added it as a dependency by default, the spring container will protect all the airspace</a:t>
            </a:r>
          </a:p>
          <a:p>
            <a:r>
              <a:rPr lang="en-IN" sz="1200" b="0" i="0" kern="1200" dirty="0">
                <a:solidFill>
                  <a:schemeClr val="tx1"/>
                </a:solidFill>
                <a:effectLst/>
                <a:latin typeface="+mn-lt"/>
                <a:ea typeface="+mn-ea"/>
                <a:cs typeface="+mn-cs"/>
              </a:rPr>
              <a:t>associated inside an application.</a:t>
            </a:r>
          </a:p>
          <a:p>
            <a:r>
              <a:rPr lang="en-IN" sz="1200" b="0" i="0" kern="1200" dirty="0">
                <a:solidFill>
                  <a:schemeClr val="tx1"/>
                </a:solidFill>
                <a:effectLst/>
                <a:latin typeface="+mn-lt"/>
                <a:ea typeface="+mn-ea"/>
                <a:cs typeface="+mn-cs"/>
              </a:rPr>
              <a:t>But this is how the default </a:t>
            </a:r>
            <a:r>
              <a:rPr lang="en-IN" sz="1200" b="0" i="0" kern="1200" dirty="0" err="1">
                <a:solidFill>
                  <a:schemeClr val="tx1"/>
                </a:solidFill>
                <a:effectLst/>
                <a:latin typeface="+mn-lt"/>
                <a:ea typeface="+mn-ea"/>
                <a:cs typeface="+mn-cs"/>
              </a:rPr>
              <a:t>behavior</a:t>
            </a:r>
            <a:r>
              <a:rPr lang="en-IN" sz="1200" b="0" i="0" kern="1200" dirty="0">
                <a:solidFill>
                  <a:schemeClr val="tx1"/>
                </a:solidFill>
                <a:effectLst/>
                <a:latin typeface="+mn-lt"/>
                <a:ea typeface="+mn-ea"/>
                <a:cs typeface="+mn-cs"/>
              </a:rPr>
              <a:t> of things are making sense to you.</a:t>
            </a:r>
          </a:p>
          <a:p>
            <a:r>
              <a:rPr lang="en-IN" sz="1200" b="0" i="0" kern="1200" dirty="0">
                <a:solidFill>
                  <a:schemeClr val="tx1"/>
                </a:solidFill>
                <a:effectLst/>
                <a:latin typeface="+mn-lt"/>
                <a:ea typeface="+mn-ea"/>
                <a:cs typeface="+mn-cs"/>
              </a:rPr>
              <a:t>We'll catch you next week.</a:t>
            </a:r>
          </a:p>
          <a:p>
            <a:r>
              <a:rPr lang="en-IN" sz="1200" b="0" i="0" u="sng" kern="1200">
                <a:solidFill>
                  <a:schemeClr val="tx1"/>
                </a:solidFill>
                <a:effectLst/>
                <a:latin typeface="+mn-lt"/>
                <a:ea typeface="+mn-ea"/>
                <a:cs typeface="+mn-cs"/>
              </a:rPr>
              <a:t>Thank you.</a:t>
            </a:r>
          </a:p>
          <a:p>
            <a:endParaRPr lang="en-IN"/>
          </a:p>
        </p:txBody>
      </p:sp>
      <p:sp>
        <p:nvSpPr>
          <p:cNvPr id="4" name="Slide Number Placeholder 3"/>
          <p:cNvSpPr>
            <a:spLocks noGrp="1"/>
          </p:cNvSpPr>
          <p:nvPr>
            <p:ph type="sldNum" sz="quarter" idx="10"/>
          </p:nvPr>
        </p:nvSpPr>
        <p:spPr/>
        <p:txBody>
          <a:bodyPr/>
          <a:lstStyle/>
          <a:p>
            <a:fld id="{F93199CD-3E1B-4AE6-990F-76F925F5EA9F}" type="slidenum">
              <a:rPr lang="en-IN" smtClean="0"/>
              <a:t>15</a:t>
            </a:fld>
            <a:endParaRPr lang="en-IN"/>
          </a:p>
        </p:txBody>
      </p:sp>
    </p:spTree>
    <p:extLst>
      <p:ext uri="{BB962C8B-B14F-4D97-AF65-F5344CB8AC3E}">
        <p14:creationId xmlns:p14="http://schemas.microsoft.com/office/powerpoint/2010/main" val="3446722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Authentication</a:t>
            </a:r>
            <a:r>
              <a:rPr lang="en-US" baseline="0" dirty="0"/>
              <a:t> Filter: It intercepts the requests and converts the authentication credentials to Authentication object.</a:t>
            </a:r>
          </a:p>
          <a:p>
            <a:r>
              <a:rPr lang="en-US" baseline="0" dirty="0"/>
              <a:t>Authentication :  It is base where all the credentials are going to be validated for further validated.</a:t>
            </a:r>
          </a:p>
          <a:p>
            <a:r>
              <a:rPr lang="en-US" baseline="0" dirty="0"/>
              <a:t>Authentication Manager: Place where it will identify what is the most  authentication provider where request has to be send.  You may use DB , LDAP, </a:t>
            </a:r>
            <a:r>
              <a:rPr lang="en-US" baseline="0" dirty="0" err="1"/>
              <a:t>Oauth</a:t>
            </a:r>
            <a:r>
              <a:rPr lang="en-US" baseline="0" dirty="0"/>
              <a:t>. </a:t>
            </a:r>
          </a:p>
          <a:p>
            <a:r>
              <a:rPr lang="en-US" baseline="0" dirty="0"/>
              <a:t>Authentication Provider : </a:t>
            </a:r>
            <a:br>
              <a:rPr lang="en-IN" sz="1200" b="0" i="0" kern="1200" dirty="0">
                <a:solidFill>
                  <a:schemeClr val="tx1"/>
                </a:solidFill>
                <a:effectLst/>
                <a:latin typeface="+mn-lt"/>
                <a:ea typeface="+mn-ea"/>
                <a:cs typeface="+mn-cs"/>
              </a:rPr>
            </a:br>
            <a:r>
              <a:rPr lang="en-IN" sz="1200" b="0" i="0" kern="1200" dirty="0">
                <a:solidFill>
                  <a:schemeClr val="tx1"/>
                </a:solidFill>
                <a:effectLst/>
                <a:latin typeface="+mn-lt"/>
                <a:ea typeface="+mn-ea"/>
                <a:cs typeface="+mn-cs"/>
              </a:rPr>
              <a:t>There can be some scenarios where you receive a mobile number as a username and password.</a:t>
            </a:r>
          </a:p>
          <a:p>
            <a:r>
              <a:rPr lang="en-IN" sz="1200" b="0" i="0" kern="1200" dirty="0">
                <a:solidFill>
                  <a:schemeClr val="tx1"/>
                </a:solidFill>
                <a:effectLst/>
                <a:latin typeface="+mn-lt"/>
                <a:ea typeface="+mn-ea"/>
                <a:cs typeface="+mn-cs"/>
              </a:rPr>
              <a:t>So based upon all such scenarios, you will implement all your logic of security validation inside your</a:t>
            </a:r>
          </a:p>
          <a:p>
            <a:r>
              <a:rPr lang="en-IN" sz="1200" b="0" i="0" kern="1200" dirty="0">
                <a:solidFill>
                  <a:schemeClr val="tx1"/>
                </a:solidFill>
                <a:effectLst/>
                <a:latin typeface="+mn-lt"/>
                <a:ea typeface="+mn-ea"/>
                <a:cs typeface="+mn-cs"/>
              </a:rPr>
              <a:t>authentication provider and authentication provider.</a:t>
            </a:r>
          </a:p>
          <a:p>
            <a:br>
              <a:rPr lang="en-IN" sz="1200" b="0" i="0" kern="1200" dirty="0">
                <a:solidFill>
                  <a:schemeClr val="tx1"/>
                </a:solidFill>
                <a:effectLst/>
                <a:latin typeface="+mn-lt"/>
                <a:ea typeface="+mn-ea"/>
                <a:cs typeface="+mn-cs"/>
              </a:rPr>
            </a:br>
            <a:r>
              <a:rPr lang="en-IN" sz="1200" b="0" i="0" kern="1200" dirty="0">
                <a:solidFill>
                  <a:schemeClr val="tx1"/>
                </a:solidFill>
                <a:effectLst/>
                <a:latin typeface="+mn-lt"/>
                <a:ea typeface="+mn-ea"/>
                <a:cs typeface="+mn-cs"/>
              </a:rPr>
              <a:t>Interns will use to the interfaces.</a:t>
            </a:r>
          </a:p>
          <a:p>
            <a:r>
              <a:rPr lang="en-IN" sz="1200" b="0" i="0" kern="1200" dirty="0">
                <a:solidFill>
                  <a:schemeClr val="tx1"/>
                </a:solidFill>
                <a:effectLst/>
                <a:latin typeface="+mn-lt"/>
                <a:ea typeface="+mn-ea"/>
                <a:cs typeface="+mn-cs"/>
              </a:rPr>
              <a:t>One is user details services and other one is password.</a:t>
            </a:r>
            <a:br>
              <a:rPr lang="en-IN" sz="1200" b="0" i="0" kern="1200" dirty="0">
                <a:solidFill>
                  <a:schemeClr val="tx1"/>
                </a:solidFill>
                <a:effectLst/>
                <a:latin typeface="+mn-lt"/>
                <a:ea typeface="+mn-ea"/>
                <a:cs typeface="+mn-cs"/>
              </a:rPr>
            </a:br>
            <a:r>
              <a:rPr lang="en-IN" sz="1200" b="0" i="0" kern="1200" dirty="0">
                <a:solidFill>
                  <a:schemeClr val="tx1"/>
                </a:solidFill>
                <a:effectLst/>
                <a:latin typeface="+mn-lt"/>
                <a:ea typeface="+mn-ea"/>
                <a:cs typeface="+mn-cs"/>
              </a:rPr>
              <a:t>I will identify under my user and user details, services and password and current user interface,</a:t>
            </a:r>
          </a:p>
          <a:p>
            <a:r>
              <a:rPr lang="en-IN" sz="1200" b="0" i="0" kern="1200" dirty="0">
                <a:solidFill>
                  <a:schemeClr val="tx1"/>
                </a:solidFill>
                <a:effectLst/>
                <a:latin typeface="+mn-lt"/>
                <a:ea typeface="+mn-ea"/>
                <a:cs typeface="+mn-cs"/>
              </a:rPr>
              <a:t>which will tell all my passwords has to be encrypted.</a:t>
            </a:r>
          </a:p>
          <a:p>
            <a:r>
              <a:rPr lang="en-IN" sz="1200" b="0" i="0" kern="1200" dirty="0">
                <a:solidFill>
                  <a:schemeClr val="tx1"/>
                </a:solidFill>
                <a:effectLst/>
                <a:latin typeface="+mn-lt"/>
                <a:ea typeface="+mn-ea"/>
                <a:cs typeface="+mn-cs"/>
              </a:rPr>
              <a:t>Encoded are decrypted while evaluating the security, provides many passwords and codes which will be</a:t>
            </a:r>
          </a:p>
          <a:p>
            <a:r>
              <a:rPr lang="en-IN" sz="1200" b="0" i="0" kern="1200" dirty="0">
                <a:solidFill>
                  <a:schemeClr val="tx1"/>
                </a:solidFill>
                <a:effectLst/>
                <a:latin typeface="+mn-lt"/>
                <a:ea typeface="+mn-ea"/>
                <a:cs typeface="+mn-cs"/>
              </a:rPr>
              <a:t>seen in the coming sections.</a:t>
            </a:r>
          </a:p>
          <a:p>
            <a:r>
              <a:rPr lang="en-IN" sz="1200" b="0" i="0" kern="1200" dirty="0">
                <a:solidFill>
                  <a:schemeClr val="tx1"/>
                </a:solidFill>
                <a:effectLst/>
                <a:latin typeface="+mn-lt"/>
                <a:ea typeface="+mn-ea"/>
                <a:cs typeface="+mn-cs"/>
              </a:rPr>
              <a:t>Decrypt password and coder, no password and caught in the scenarios where we don't want our password</a:t>
            </a:r>
          </a:p>
          <a:p>
            <a:r>
              <a:rPr lang="en-IN" sz="1200" b="0" i="0" kern="1200" dirty="0">
                <a:solidFill>
                  <a:schemeClr val="tx1"/>
                </a:solidFill>
                <a:effectLst/>
                <a:latin typeface="+mn-lt"/>
                <a:ea typeface="+mn-ea"/>
                <a:cs typeface="+mn-cs"/>
              </a:rPr>
              <a:t>to be encoded encrypted.</a:t>
            </a:r>
          </a:p>
          <a:p>
            <a:r>
              <a:rPr lang="en-IN" sz="1200" b="0" i="0" kern="1200" dirty="0">
                <a:solidFill>
                  <a:schemeClr val="tx1"/>
                </a:solidFill>
                <a:effectLst/>
                <a:latin typeface="+mn-lt"/>
                <a:ea typeface="+mn-ea"/>
                <a:cs typeface="+mn-cs"/>
              </a:rPr>
              <a:t>All possible password codes are available in security, which will be seeing in the coming sections.</a:t>
            </a:r>
          </a:p>
          <a:p>
            <a:r>
              <a:rPr lang="en-IN" sz="1200" b="0" i="0" kern="1200" dirty="0">
                <a:solidFill>
                  <a:schemeClr val="tx1"/>
                </a:solidFill>
                <a:effectLst/>
                <a:latin typeface="+mn-lt"/>
                <a:ea typeface="+mn-ea"/>
                <a:cs typeface="+mn-cs"/>
              </a:rPr>
              <a:t>Once authentication provider using user detail services and password encoder validator with the input</a:t>
            </a:r>
          </a:p>
          <a:p>
            <a:r>
              <a:rPr lang="en-IN" sz="1200" b="0" i="0" kern="1200" dirty="0">
                <a:solidFill>
                  <a:schemeClr val="tx1"/>
                </a:solidFill>
                <a:effectLst/>
                <a:latin typeface="+mn-lt"/>
                <a:ea typeface="+mn-ea"/>
                <a:cs typeface="+mn-cs"/>
              </a:rPr>
              <a:t>potentials are valid or not, the floor will be given back to the indication manager </a:t>
            </a:r>
            <a:r>
              <a:rPr lang="en-IN" sz="1200" b="0" i="0" kern="1200" dirty="0" err="1">
                <a:solidFill>
                  <a:schemeClr val="tx1"/>
                </a:solidFill>
                <a:effectLst/>
                <a:latin typeface="+mn-lt"/>
                <a:ea typeface="+mn-ea"/>
                <a:cs typeface="+mn-cs"/>
              </a:rPr>
              <a:t>honored</a:t>
            </a:r>
            <a:r>
              <a:rPr lang="en-IN" sz="1200" b="0" i="0" kern="1200" dirty="0">
                <a:solidFill>
                  <a:schemeClr val="tx1"/>
                </a:solidFill>
                <a:effectLst/>
                <a:latin typeface="+mn-lt"/>
                <a:ea typeface="+mn-ea"/>
                <a:cs typeface="+mn-cs"/>
              </a:rPr>
              <a:t> by the</a:t>
            </a:r>
          </a:p>
          <a:p>
            <a:r>
              <a:rPr lang="en-IN" sz="1200" b="0" i="0" kern="1200" dirty="0">
                <a:solidFill>
                  <a:schemeClr val="tx1"/>
                </a:solidFill>
                <a:effectLst/>
                <a:latin typeface="+mn-lt"/>
                <a:ea typeface="+mn-ea"/>
                <a:cs typeface="+mn-cs"/>
              </a:rPr>
              <a:t>authentication printer.</a:t>
            </a:r>
          </a:p>
          <a:p>
            <a:r>
              <a:rPr lang="en-IN" sz="1200" b="0" i="0" kern="1200" dirty="0">
                <a:solidFill>
                  <a:schemeClr val="tx1"/>
                </a:solidFill>
                <a:effectLst/>
                <a:latin typeface="+mn-lt"/>
                <a:ea typeface="+mn-ea"/>
                <a:cs typeface="+mn-cs"/>
              </a:rPr>
              <a:t>Now my authentication object, which I initially sent from my filter </a:t>
            </a:r>
            <a:r>
              <a:rPr lang="en-IN" sz="1200" b="0" i="0" kern="1200" dirty="0" err="1">
                <a:solidFill>
                  <a:schemeClr val="tx1"/>
                </a:solidFill>
                <a:effectLst/>
                <a:latin typeface="+mn-lt"/>
                <a:ea typeface="+mn-ea"/>
                <a:cs typeface="+mn-cs"/>
              </a:rPr>
              <a:t>rehaul</a:t>
            </a:r>
            <a:r>
              <a:rPr lang="en-IN" sz="1200" b="0" i="0" kern="1200" dirty="0">
                <a:solidFill>
                  <a:schemeClr val="tx1"/>
                </a:solidFill>
                <a:effectLst/>
                <a:latin typeface="+mn-lt"/>
                <a:ea typeface="+mn-ea"/>
                <a:cs typeface="+mn-cs"/>
              </a:rPr>
              <a:t>, whether the user is a</a:t>
            </a:r>
          </a:p>
          <a:p>
            <a:r>
              <a:rPr lang="en-IN" sz="1200" b="0" i="0" kern="1200" dirty="0">
                <a:solidFill>
                  <a:schemeClr val="tx1"/>
                </a:solidFill>
                <a:effectLst/>
                <a:latin typeface="+mn-lt"/>
                <a:ea typeface="+mn-ea"/>
                <a:cs typeface="+mn-cs"/>
              </a:rPr>
              <a:t>valid, authenticated user, what are the authorities or what are the rules associated to it?</a:t>
            </a:r>
          </a:p>
          <a:p>
            <a:r>
              <a:rPr lang="en-IN" sz="1200" b="0" i="0" kern="1200" dirty="0">
                <a:solidFill>
                  <a:schemeClr val="tx1"/>
                </a:solidFill>
                <a:effectLst/>
                <a:latin typeface="+mn-lt"/>
                <a:ea typeface="+mn-ea"/>
                <a:cs typeface="+mn-cs"/>
              </a:rPr>
              <a:t>Inside my authentication object, once my authentication filter, this my authentication object, which</a:t>
            </a:r>
          </a:p>
          <a:p>
            <a:r>
              <a:rPr lang="en-IN" sz="1200" b="0" i="0" kern="1200" dirty="0">
                <a:solidFill>
                  <a:schemeClr val="tx1"/>
                </a:solidFill>
                <a:effectLst/>
                <a:latin typeface="+mn-lt"/>
                <a:ea typeface="+mn-ea"/>
                <a:cs typeface="+mn-cs"/>
              </a:rPr>
              <a:t>is populated from authentication provider manager, which is seen in the step eight, this authentication</a:t>
            </a:r>
          </a:p>
          <a:p>
            <a:r>
              <a:rPr lang="en-IN" sz="1200" b="0" i="0" kern="1200" dirty="0">
                <a:solidFill>
                  <a:schemeClr val="tx1"/>
                </a:solidFill>
                <a:effectLst/>
                <a:latin typeface="+mn-lt"/>
                <a:ea typeface="+mn-ea"/>
                <a:cs typeface="+mn-cs"/>
              </a:rPr>
              <a:t>free that will pass that authentication object to security can explain my details will be stored inside</a:t>
            </a:r>
          </a:p>
          <a:p>
            <a:r>
              <a:rPr lang="en-IN" sz="1200" b="0" i="0" kern="1200" dirty="0">
                <a:solidFill>
                  <a:schemeClr val="tx1"/>
                </a:solidFill>
                <a:effectLst/>
                <a:latin typeface="+mn-lt"/>
                <a:ea typeface="+mn-ea"/>
                <a:cs typeface="+mn-cs"/>
              </a:rPr>
              <a:t>the container.</a:t>
            </a:r>
          </a:p>
          <a:p>
            <a:r>
              <a:rPr lang="en-IN" sz="1200" b="0" i="0" kern="1200" dirty="0">
                <a:solidFill>
                  <a:schemeClr val="tx1"/>
                </a:solidFill>
                <a:effectLst/>
                <a:latin typeface="+mn-lt"/>
                <a:ea typeface="+mn-ea"/>
                <a:cs typeface="+mn-cs"/>
              </a:rPr>
              <a:t>If you remember in the previous version, there is a token packet children.</a:t>
            </a:r>
          </a:p>
          <a:p>
            <a:r>
              <a:rPr lang="en-IN" sz="1200" b="0" i="0" kern="1200" dirty="0">
                <a:solidFill>
                  <a:schemeClr val="tx1"/>
                </a:solidFill>
                <a:effectLst/>
                <a:latin typeface="+mn-lt"/>
                <a:ea typeface="+mn-ea"/>
                <a:cs typeface="+mn-cs"/>
              </a:rPr>
              <a:t>So in this scenario, application will hold the.	</a:t>
            </a:r>
          </a:p>
          <a:p>
            <a:r>
              <a:rPr lang="en-IN" sz="1200" b="0" i="0" kern="1200" dirty="0">
                <a:solidFill>
                  <a:schemeClr val="tx1"/>
                </a:solidFill>
                <a:effectLst/>
                <a:latin typeface="+mn-lt"/>
                <a:ea typeface="+mn-ea"/>
                <a:cs typeface="+mn-cs"/>
              </a:rPr>
              <a:t>Which will be stored inside my spring container using security context, interface,</a:t>
            </a:r>
          </a:p>
          <a:p>
            <a:endParaRPr lang="en-IN" sz="1200" b="0" i="0" kern="1200" dirty="0">
              <a:solidFill>
                <a:schemeClr val="tx1"/>
              </a:solidFill>
              <a:effectLst/>
              <a:latin typeface="+mn-lt"/>
              <a:ea typeface="+mn-ea"/>
              <a:cs typeface="+mn-cs"/>
            </a:endParaRPr>
          </a:p>
          <a:p>
            <a:r>
              <a:rPr lang="en-IN" sz="1200" b="0" i="0" kern="1200" dirty="0">
                <a:solidFill>
                  <a:schemeClr val="tx1"/>
                </a:solidFill>
                <a:effectLst/>
                <a:latin typeface="+mn-lt"/>
                <a:ea typeface="+mn-ea"/>
                <a:cs typeface="+mn-cs"/>
              </a:rPr>
              <a:t>9. Security context- </a:t>
            </a:r>
          </a:p>
          <a:p>
            <a:r>
              <a:rPr lang="en-IN" sz="1200" b="0" i="0" kern="1200" dirty="0">
                <a:solidFill>
                  <a:schemeClr val="tx1"/>
                </a:solidFill>
                <a:effectLst/>
                <a:latin typeface="+mn-lt"/>
                <a:ea typeface="+mn-ea"/>
                <a:cs typeface="+mn-cs"/>
              </a:rPr>
              <a:t>is the place where we see the data of the user once he or she authenticate </a:t>
            </a:r>
            <a:r>
              <a:rPr lang="en-IN" sz="1200" b="0" i="0" kern="1200" dirty="0" err="1">
                <a:solidFill>
                  <a:schemeClr val="tx1"/>
                </a:solidFill>
                <a:effectLst/>
                <a:latin typeface="+mn-lt"/>
                <a:ea typeface="+mn-ea"/>
                <a:cs typeface="+mn-cs"/>
              </a:rPr>
              <a:t>themself</a:t>
            </a:r>
            <a:r>
              <a:rPr lang="en-IN" sz="1200" b="0" i="0" kern="1200" dirty="0">
                <a:solidFill>
                  <a:schemeClr val="tx1"/>
                </a:solidFill>
                <a:effectLst/>
                <a:latin typeface="+mn-lt"/>
                <a:ea typeface="+mn-ea"/>
                <a:cs typeface="+mn-cs"/>
              </a:rPr>
              <a:t>, can be it might</a:t>
            </a:r>
          </a:p>
          <a:p>
            <a:r>
              <a:rPr lang="en-IN" sz="1200" b="0" i="0" kern="1200" dirty="0">
                <a:solidFill>
                  <a:schemeClr val="tx1"/>
                </a:solidFill>
                <a:effectLst/>
                <a:latin typeface="+mn-lt"/>
                <a:ea typeface="+mn-ea"/>
                <a:cs typeface="+mn-cs"/>
              </a:rPr>
              <a:t>be a valid user or she might not be a valid user.</a:t>
            </a:r>
          </a:p>
          <a:p>
            <a:r>
              <a:rPr lang="en-IN" sz="1200" b="0" i="0" kern="1200" dirty="0">
                <a:solidFill>
                  <a:schemeClr val="tx1"/>
                </a:solidFill>
                <a:effectLst/>
                <a:latin typeface="+mn-lt"/>
                <a:ea typeface="+mn-ea"/>
                <a:cs typeface="+mn-cs"/>
              </a:rPr>
              <a:t>All sorts of details will be stored inside the security context given back to the browser from second</a:t>
            </a:r>
          </a:p>
          <a:p>
            <a:r>
              <a:rPr lang="en-IN" sz="1200" b="0" i="0" kern="1200" dirty="0">
                <a:solidFill>
                  <a:schemeClr val="tx1"/>
                </a:solidFill>
                <a:effectLst/>
                <a:latin typeface="+mn-lt"/>
                <a:ea typeface="+mn-ea"/>
                <a:cs typeface="+mn-cs"/>
              </a:rPr>
              <a:t>time onwards.</a:t>
            </a:r>
          </a:p>
          <a:p>
            <a:r>
              <a:rPr lang="en-IN" sz="1200" b="0" i="0" kern="1200" dirty="0">
                <a:solidFill>
                  <a:schemeClr val="tx1"/>
                </a:solidFill>
                <a:effectLst/>
                <a:latin typeface="+mn-lt"/>
                <a:ea typeface="+mn-ea"/>
                <a:cs typeface="+mn-cs"/>
              </a:rPr>
              <a:t>If they are trying to pass the same security information, all this flow will not be executed because</a:t>
            </a:r>
          </a:p>
          <a:p>
            <a:r>
              <a:rPr lang="en-IN" sz="1200" b="0" i="0" kern="1200" dirty="0">
                <a:solidFill>
                  <a:schemeClr val="tx1"/>
                </a:solidFill>
                <a:effectLst/>
                <a:latin typeface="+mn-lt"/>
                <a:ea typeface="+mn-ea"/>
                <a:cs typeface="+mn-cs"/>
              </a:rPr>
              <a:t>we already tried to validate the person using that credentials.</a:t>
            </a:r>
          </a:p>
          <a:p>
            <a:r>
              <a:rPr lang="en-IN" sz="1200" b="0" i="0" kern="1200" dirty="0">
                <a:solidFill>
                  <a:schemeClr val="tx1"/>
                </a:solidFill>
                <a:effectLst/>
                <a:latin typeface="+mn-lt"/>
                <a:ea typeface="+mn-ea"/>
                <a:cs typeface="+mn-cs"/>
              </a:rPr>
              <a:t>Enter and spring security will tell you, OK, using this token, whatever I am receiving from second</a:t>
            </a:r>
          </a:p>
          <a:p>
            <a:r>
              <a:rPr lang="en-IN" sz="1200" b="0" i="0" kern="1200" dirty="0">
                <a:solidFill>
                  <a:schemeClr val="tx1"/>
                </a:solidFill>
                <a:effectLst/>
                <a:latin typeface="+mn-lt"/>
                <a:ea typeface="+mn-ea"/>
                <a:cs typeface="+mn-cs"/>
              </a:rPr>
              <a:t>time onwards, that is a valid token or invalid token.</a:t>
            </a:r>
          </a:p>
          <a:p>
            <a:r>
              <a:rPr lang="en-IN" sz="1200" b="0" i="0" kern="1200" dirty="0">
                <a:solidFill>
                  <a:schemeClr val="tx1"/>
                </a:solidFill>
                <a:effectLst/>
                <a:latin typeface="+mn-lt"/>
                <a:ea typeface="+mn-ea"/>
                <a:cs typeface="+mn-cs"/>
              </a:rPr>
              <a:t>This is how it works internally in spring security framework.</a:t>
            </a:r>
          </a:p>
          <a:p>
            <a:r>
              <a:rPr lang="en-IN" sz="1200" b="0" i="0" kern="1200" dirty="0">
                <a:solidFill>
                  <a:schemeClr val="tx1"/>
                </a:solidFill>
                <a:effectLst/>
                <a:latin typeface="+mn-lt"/>
                <a:ea typeface="+mn-ea"/>
                <a:cs typeface="+mn-cs"/>
              </a:rPr>
              <a:t>If there is a scenario where I can remember only one slide in this entire course, this is one of the</a:t>
            </a:r>
          </a:p>
          <a:p>
            <a:r>
              <a:rPr lang="en-IN" sz="1200" b="0" i="0" kern="1200" dirty="0">
                <a:solidFill>
                  <a:schemeClr val="tx1"/>
                </a:solidFill>
                <a:effectLst/>
                <a:latin typeface="+mn-lt"/>
                <a:ea typeface="+mn-ea"/>
                <a:cs typeface="+mn-cs"/>
              </a:rPr>
              <a:t>slide that I will choose to remember because this is a base for entire spring security and we will discuss</a:t>
            </a:r>
          </a:p>
          <a:p>
            <a:r>
              <a:rPr lang="en-IN" sz="1200" b="0" i="0" u="sng" kern="1200" dirty="0">
                <a:solidFill>
                  <a:schemeClr val="tx1"/>
                </a:solidFill>
                <a:effectLst/>
                <a:latin typeface="+mn-lt"/>
                <a:ea typeface="+mn-ea"/>
                <a:cs typeface="+mn-cs"/>
              </a:rPr>
              <a:t>each component by component how to configure according to our custom requirements in the coming sessions.</a:t>
            </a:r>
          </a:p>
          <a:p>
            <a:endParaRPr lang="en-US" baseline="0" dirty="0"/>
          </a:p>
          <a:p>
            <a:endParaRPr lang="en-IN" dirty="0"/>
          </a:p>
        </p:txBody>
      </p:sp>
      <p:sp>
        <p:nvSpPr>
          <p:cNvPr id="4" name="Slide Number Placeholder 3"/>
          <p:cNvSpPr>
            <a:spLocks noGrp="1"/>
          </p:cNvSpPr>
          <p:nvPr>
            <p:ph type="sldNum" sz="quarter" idx="10"/>
          </p:nvPr>
        </p:nvSpPr>
        <p:spPr/>
        <p:txBody>
          <a:bodyPr/>
          <a:lstStyle/>
          <a:p>
            <a:fld id="{F93199CD-3E1B-4AE6-990F-76F925F5EA9F}" type="slidenum">
              <a:rPr lang="en-IN" smtClean="0"/>
              <a:t>16</a:t>
            </a:fld>
            <a:endParaRPr lang="en-IN"/>
          </a:p>
        </p:txBody>
      </p:sp>
    </p:spTree>
    <p:extLst>
      <p:ext uri="{BB962C8B-B14F-4D97-AF65-F5344CB8AC3E}">
        <p14:creationId xmlns:p14="http://schemas.microsoft.com/office/powerpoint/2010/main" val="3868211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IN" sz="1200" b="0" i="0" kern="1200" dirty="0">
                <a:solidFill>
                  <a:schemeClr val="tx1"/>
                </a:solidFill>
                <a:effectLst/>
                <a:latin typeface="+mn-lt"/>
                <a:ea typeface="+mn-ea"/>
                <a:cs typeface="+mn-cs"/>
              </a:rPr>
            </a:br>
            <a:r>
              <a:rPr lang="en-IN" sz="1200" b="0" i="0" kern="1200" dirty="0">
                <a:solidFill>
                  <a:schemeClr val="tx1"/>
                </a:solidFill>
                <a:effectLst/>
                <a:latin typeface="+mn-lt"/>
                <a:ea typeface="+mn-ea"/>
                <a:cs typeface="+mn-cs"/>
              </a:rPr>
              <a:t>It is considering whatever I have entered previously.</a:t>
            </a:r>
          </a:p>
          <a:p>
            <a:r>
              <a:rPr lang="en-IN" sz="1200" b="0" i="0" kern="1200" dirty="0">
                <a:solidFill>
                  <a:schemeClr val="tx1"/>
                </a:solidFill>
                <a:effectLst/>
                <a:latin typeface="+mn-lt"/>
                <a:ea typeface="+mn-ea"/>
                <a:cs typeface="+mn-cs"/>
              </a:rPr>
              <a:t>So this is the power of spring security.</a:t>
            </a:r>
          </a:p>
          <a:p>
            <a:r>
              <a:rPr lang="en-IN" sz="1200" b="0" i="0" kern="1200" dirty="0">
                <a:solidFill>
                  <a:schemeClr val="tx1"/>
                </a:solidFill>
                <a:effectLst/>
                <a:latin typeface="+mn-lt"/>
                <a:ea typeface="+mn-ea"/>
                <a:cs typeface="+mn-cs"/>
              </a:rPr>
              <a:t>By default, it is providing to you.</a:t>
            </a:r>
          </a:p>
          <a:p>
            <a:r>
              <a:rPr lang="en-IN" sz="1200" b="0" i="0" kern="1200" dirty="0">
                <a:solidFill>
                  <a:schemeClr val="tx1"/>
                </a:solidFill>
                <a:effectLst/>
                <a:latin typeface="+mn-lt"/>
                <a:ea typeface="+mn-ea"/>
                <a:cs typeface="+mn-cs"/>
              </a:rPr>
              <a:t>And you can imagine how powerful this framework can be if you configure as per your custom requirements.</a:t>
            </a:r>
          </a:p>
          <a:p>
            <a:r>
              <a:rPr lang="en-IN" sz="1200" b="0" i="0" kern="1200" dirty="0">
                <a:solidFill>
                  <a:schemeClr val="tx1"/>
                </a:solidFill>
                <a:effectLst/>
                <a:latin typeface="+mn-lt"/>
                <a:ea typeface="+mn-ea"/>
                <a:cs typeface="+mn-cs"/>
              </a:rPr>
              <a:t>So this is one of the challenges that we always think.</a:t>
            </a:r>
          </a:p>
          <a:p>
            <a:r>
              <a:rPr lang="en-IN" sz="1200" b="0" i="0" kern="1200" dirty="0">
                <a:solidFill>
                  <a:schemeClr val="tx1"/>
                </a:solidFill>
                <a:effectLst/>
                <a:latin typeface="+mn-lt"/>
                <a:ea typeface="+mn-ea"/>
                <a:cs typeface="+mn-cs"/>
              </a:rPr>
              <a:t>Right.</a:t>
            </a:r>
          </a:p>
          <a:p>
            <a:r>
              <a:rPr lang="en-IN" sz="1200" b="0" i="0" kern="1200" dirty="0">
                <a:solidFill>
                  <a:schemeClr val="tx1"/>
                </a:solidFill>
                <a:effectLst/>
                <a:latin typeface="+mn-lt"/>
                <a:ea typeface="+mn-ea"/>
                <a:cs typeface="+mn-cs"/>
              </a:rPr>
              <a:t>So how do I can avoid my user to enter same credentials again and again for multiple requests that he's</a:t>
            </a:r>
          </a:p>
          <a:p>
            <a:r>
              <a:rPr lang="en-IN" sz="1200" b="0" i="0" kern="1200" dirty="0">
                <a:solidFill>
                  <a:schemeClr val="tx1"/>
                </a:solidFill>
                <a:effectLst/>
                <a:latin typeface="+mn-lt"/>
                <a:ea typeface="+mn-ea"/>
                <a:cs typeface="+mn-cs"/>
              </a:rPr>
              <a:t>called?</a:t>
            </a:r>
          </a:p>
          <a:p>
            <a:r>
              <a:rPr lang="en-IN" sz="1200" b="0" i="0" kern="1200" dirty="0">
                <a:solidFill>
                  <a:schemeClr val="tx1"/>
                </a:solidFill>
                <a:effectLst/>
                <a:latin typeface="+mn-lt"/>
                <a:ea typeface="+mn-ea"/>
                <a:cs typeface="+mn-cs"/>
              </a:rPr>
              <a:t>So this is the answer for that to show you how this is working the back.</a:t>
            </a:r>
          </a:p>
          <a:p>
            <a:r>
              <a:rPr lang="en-IN" sz="1200" b="0" i="0" kern="1200" dirty="0">
                <a:solidFill>
                  <a:schemeClr val="tx1"/>
                </a:solidFill>
                <a:effectLst/>
                <a:latin typeface="+mn-lt"/>
                <a:ea typeface="+mn-ea"/>
                <a:cs typeface="+mn-cs"/>
              </a:rPr>
              <a:t>And let's quickly go to the postman application.</a:t>
            </a:r>
          </a:p>
          <a:p>
            <a:r>
              <a:rPr lang="en-IN" sz="1200" b="0" i="0" kern="1200" dirty="0" err="1">
                <a:solidFill>
                  <a:schemeClr val="tx1"/>
                </a:solidFill>
                <a:effectLst/>
                <a:latin typeface="+mn-lt"/>
                <a:ea typeface="+mn-ea"/>
                <a:cs typeface="+mn-cs"/>
              </a:rPr>
              <a:t>Walsman</a:t>
            </a:r>
            <a:r>
              <a:rPr lang="en-IN" sz="1200" b="0" i="0" kern="1200" dirty="0">
                <a:solidFill>
                  <a:schemeClr val="tx1"/>
                </a:solidFill>
                <a:effectLst/>
                <a:latin typeface="+mn-lt"/>
                <a:ea typeface="+mn-ea"/>
                <a:cs typeface="+mn-cs"/>
              </a:rPr>
              <a:t> is an application where we can call and test our apps.</a:t>
            </a:r>
          </a:p>
          <a:p>
            <a:r>
              <a:rPr lang="en-IN" sz="1200" b="0" i="0" kern="1200" dirty="0">
                <a:solidFill>
                  <a:schemeClr val="tx1"/>
                </a:solidFill>
                <a:effectLst/>
                <a:latin typeface="+mn-lt"/>
                <a:ea typeface="+mn-ea"/>
                <a:cs typeface="+mn-cs"/>
              </a:rPr>
              <a:t>Let's try to call the same app that we have developed, which is using </a:t>
            </a:r>
            <a:r>
              <a:rPr lang="en-IN" sz="1200" b="0" i="0" kern="1200" dirty="0" err="1">
                <a:solidFill>
                  <a:schemeClr val="tx1"/>
                </a:solidFill>
                <a:effectLst/>
                <a:latin typeface="+mn-lt"/>
                <a:ea typeface="+mn-ea"/>
                <a:cs typeface="+mn-cs"/>
              </a:rPr>
              <a:t>Posman</a:t>
            </a:r>
            <a:r>
              <a:rPr lang="en-IN" sz="1200" b="0" i="0" kern="1200" dirty="0">
                <a:solidFill>
                  <a:schemeClr val="tx1"/>
                </a:solidFill>
                <a:effectLst/>
                <a:latin typeface="+mn-lt"/>
                <a:ea typeface="+mn-ea"/>
                <a:cs typeface="+mn-cs"/>
              </a:rPr>
              <a:t> to understand what is</a:t>
            </a:r>
          </a:p>
          <a:p>
            <a:r>
              <a:rPr lang="en-IN" sz="1200" b="0" i="0" kern="1200" dirty="0">
                <a:solidFill>
                  <a:schemeClr val="tx1"/>
                </a:solidFill>
                <a:effectLst/>
                <a:latin typeface="+mn-lt"/>
                <a:ea typeface="+mn-ea"/>
                <a:cs typeface="+mn-cs"/>
              </a:rPr>
              <a:t>happening in the back.</a:t>
            </a:r>
          </a:p>
          <a:p>
            <a:r>
              <a:rPr lang="en-IN" sz="1200" b="0" i="0" kern="1200" dirty="0">
                <a:solidFill>
                  <a:schemeClr val="tx1"/>
                </a:solidFill>
                <a:effectLst/>
                <a:latin typeface="+mn-lt"/>
                <a:ea typeface="+mn-ea"/>
                <a:cs typeface="+mn-cs"/>
              </a:rPr>
              <a:t>So now I click on Create a Request and I'll go with a get option only because our supports September</a:t>
            </a:r>
          </a:p>
          <a:p>
            <a:r>
              <a:rPr lang="en-IN" sz="1200" b="0" i="0" kern="1200" dirty="0">
                <a:solidFill>
                  <a:schemeClr val="tx1"/>
                </a:solidFill>
                <a:effectLst/>
                <a:latin typeface="+mn-lt"/>
                <a:ea typeface="+mn-ea"/>
                <a:cs typeface="+mn-cs"/>
              </a:rPr>
              <a:t>3rd, if we can remember in the code, we have used to get mapping annotation, which indicates our</a:t>
            </a:r>
          </a:p>
          <a:p>
            <a:r>
              <a:rPr lang="en-IN" sz="1200" b="0" i="0" kern="1200" dirty="0">
                <a:solidFill>
                  <a:schemeClr val="tx1"/>
                </a:solidFill>
                <a:effectLst/>
                <a:latin typeface="+mn-lt"/>
                <a:ea typeface="+mn-ea"/>
                <a:cs typeface="+mn-cs"/>
              </a:rPr>
              <a:t>app supports getting better.</a:t>
            </a:r>
          </a:p>
          <a:p>
            <a:r>
              <a:rPr lang="en-IN" sz="1200" b="0" i="0" kern="1200" dirty="0">
                <a:solidFill>
                  <a:schemeClr val="tx1"/>
                </a:solidFill>
                <a:effectLst/>
                <a:latin typeface="+mn-lt"/>
                <a:ea typeface="+mn-ea"/>
                <a:cs typeface="+mn-cs"/>
              </a:rPr>
              <a:t>Now try to call the API, giving the endpoint you warrant and click on the Senate.</a:t>
            </a:r>
          </a:p>
          <a:p>
            <a:r>
              <a:rPr lang="en-IN" sz="1200" b="0" i="0" kern="1200" dirty="0">
                <a:solidFill>
                  <a:schemeClr val="tx1"/>
                </a:solidFill>
                <a:effectLst/>
                <a:latin typeface="+mn-lt"/>
                <a:ea typeface="+mn-ea"/>
                <a:cs typeface="+mn-cs"/>
              </a:rPr>
              <a:t>Estimates that I get will be for not one which is an authorized user.</a:t>
            </a:r>
          </a:p>
          <a:p>
            <a:r>
              <a:rPr lang="en-IN" sz="1200" b="0" i="0" kern="1200" dirty="0">
                <a:solidFill>
                  <a:schemeClr val="tx1"/>
                </a:solidFill>
                <a:effectLst/>
                <a:latin typeface="+mn-lt"/>
                <a:ea typeface="+mn-ea"/>
                <a:cs typeface="+mn-cs"/>
              </a:rPr>
              <a:t>Since we said the welcome part has to be protected, the spring security is trying to protect it by</a:t>
            </a:r>
          </a:p>
          <a:p>
            <a:r>
              <a:rPr lang="en-IN" sz="1200" b="0" i="0" kern="1200" dirty="0">
                <a:solidFill>
                  <a:schemeClr val="tx1"/>
                </a:solidFill>
                <a:effectLst/>
                <a:latin typeface="+mn-lt"/>
                <a:ea typeface="+mn-ea"/>
                <a:cs typeface="+mn-cs"/>
              </a:rPr>
              <a:t>validating my credentials.</a:t>
            </a:r>
          </a:p>
          <a:p>
            <a:r>
              <a:rPr lang="en-IN" sz="1200" b="0" i="0" kern="1200" dirty="0">
                <a:solidFill>
                  <a:schemeClr val="tx1"/>
                </a:solidFill>
                <a:effectLst/>
                <a:latin typeface="+mn-lt"/>
                <a:ea typeface="+mn-ea"/>
                <a:cs typeface="+mn-cs"/>
              </a:rPr>
              <a:t>So in this scenario, I have not entered any correction.</a:t>
            </a:r>
          </a:p>
          <a:p>
            <a:r>
              <a:rPr lang="en-IN" sz="1200" b="0" i="0" kern="1200" dirty="0">
                <a:solidFill>
                  <a:schemeClr val="tx1"/>
                </a:solidFill>
                <a:effectLst/>
                <a:latin typeface="+mn-lt"/>
                <a:ea typeface="+mn-ea"/>
                <a:cs typeface="+mn-cs"/>
              </a:rPr>
              <a:t>That's why it is giving me the response of four, not one which is on potteries.</a:t>
            </a:r>
          </a:p>
          <a:p>
            <a:r>
              <a:rPr lang="en-IN" sz="1200" b="0" i="0" kern="1200" dirty="0">
                <a:solidFill>
                  <a:schemeClr val="tx1"/>
                </a:solidFill>
                <a:effectLst/>
                <a:latin typeface="+mn-lt"/>
                <a:ea typeface="+mn-ea"/>
                <a:cs typeface="+mn-cs"/>
              </a:rPr>
              <a:t>In the case of </a:t>
            </a:r>
            <a:r>
              <a:rPr lang="en-IN" sz="1200" b="0" i="0" kern="1200" dirty="0" err="1">
                <a:solidFill>
                  <a:schemeClr val="tx1"/>
                </a:solidFill>
                <a:effectLst/>
                <a:latin typeface="+mn-lt"/>
                <a:ea typeface="+mn-ea"/>
                <a:cs typeface="+mn-cs"/>
              </a:rPr>
              <a:t>Broza</a:t>
            </a:r>
            <a:r>
              <a:rPr lang="en-IN" sz="1200" b="0" i="0" kern="1200" dirty="0">
                <a:solidFill>
                  <a:schemeClr val="tx1"/>
                </a:solidFill>
                <a:effectLst/>
                <a:latin typeface="+mn-lt"/>
                <a:ea typeface="+mn-ea"/>
                <a:cs typeface="+mn-cs"/>
              </a:rPr>
              <a:t>, previously we have seen it has redirected to login page.</a:t>
            </a:r>
          </a:p>
          <a:p>
            <a:r>
              <a:rPr lang="en-IN" sz="1200" b="0" i="0" kern="1200" dirty="0">
                <a:solidFill>
                  <a:schemeClr val="tx1"/>
                </a:solidFill>
                <a:effectLst/>
                <a:latin typeface="+mn-lt"/>
                <a:ea typeface="+mn-ea"/>
                <a:cs typeface="+mn-cs"/>
              </a:rPr>
              <a:t>That means our spring security is smart enough to identify whether my request is coming from a browser</a:t>
            </a:r>
          </a:p>
          <a:p>
            <a:r>
              <a:rPr lang="en-IN" sz="1200" b="0" i="0" kern="1200" dirty="0">
                <a:solidFill>
                  <a:schemeClr val="tx1"/>
                </a:solidFill>
                <a:effectLst/>
                <a:latin typeface="+mn-lt"/>
                <a:ea typeface="+mn-ea"/>
                <a:cs typeface="+mn-cs"/>
              </a:rPr>
              <a:t>or some </a:t>
            </a:r>
            <a:r>
              <a:rPr lang="en-IN" sz="1200" b="0" i="0" kern="1200" dirty="0" err="1">
                <a:solidFill>
                  <a:schemeClr val="tx1"/>
                </a:solidFill>
                <a:effectLst/>
                <a:latin typeface="+mn-lt"/>
                <a:ea typeface="+mn-ea"/>
                <a:cs typeface="+mn-cs"/>
              </a:rPr>
              <a:t>Bakan</a:t>
            </a:r>
            <a:r>
              <a:rPr lang="en-IN" sz="1200" b="0" i="0" kern="1200" dirty="0">
                <a:solidFill>
                  <a:schemeClr val="tx1"/>
                </a:solidFill>
                <a:effectLst/>
                <a:latin typeface="+mn-lt"/>
                <a:ea typeface="+mn-ea"/>
                <a:cs typeface="+mn-cs"/>
              </a:rPr>
              <a:t>.</a:t>
            </a:r>
          </a:p>
          <a:p>
            <a:r>
              <a:rPr lang="en-IN" sz="1200" b="0" i="0" kern="1200" dirty="0">
                <a:solidFill>
                  <a:schemeClr val="tx1"/>
                </a:solidFill>
                <a:effectLst/>
                <a:latin typeface="+mn-lt"/>
                <a:ea typeface="+mn-ea"/>
                <a:cs typeface="+mn-cs"/>
              </a:rPr>
              <a:t>So in this scenario, since we are calling from </a:t>
            </a:r>
            <a:r>
              <a:rPr lang="en-IN" sz="1200" b="0" i="0" kern="1200" dirty="0" err="1">
                <a:solidFill>
                  <a:schemeClr val="tx1"/>
                </a:solidFill>
                <a:effectLst/>
                <a:latin typeface="+mn-lt"/>
                <a:ea typeface="+mn-ea"/>
                <a:cs typeface="+mn-cs"/>
              </a:rPr>
              <a:t>Posman</a:t>
            </a:r>
            <a:r>
              <a:rPr lang="en-IN" sz="1200" b="0" i="0" kern="1200" dirty="0">
                <a:solidFill>
                  <a:schemeClr val="tx1"/>
                </a:solidFill>
                <a:effectLst/>
                <a:latin typeface="+mn-lt"/>
                <a:ea typeface="+mn-ea"/>
                <a:cs typeface="+mn-cs"/>
              </a:rPr>
              <a:t>, which is like simulating calling directly the</a:t>
            </a:r>
          </a:p>
          <a:p>
            <a:r>
              <a:rPr lang="en-IN" sz="1200" b="0" i="0" kern="1200" dirty="0">
                <a:solidFill>
                  <a:schemeClr val="tx1"/>
                </a:solidFill>
                <a:effectLst/>
                <a:latin typeface="+mn-lt"/>
                <a:ea typeface="+mn-ea"/>
                <a:cs typeface="+mn-cs"/>
              </a:rPr>
              <a:t>app, it is giving me the simple response, saying that you are not authorized person to call this app.</a:t>
            </a:r>
          </a:p>
          <a:p>
            <a:r>
              <a:rPr lang="en-IN" sz="1200" b="0" i="0" kern="1200" dirty="0">
                <a:solidFill>
                  <a:schemeClr val="tx1"/>
                </a:solidFill>
                <a:effectLst/>
                <a:latin typeface="+mn-lt"/>
                <a:ea typeface="+mn-ea"/>
                <a:cs typeface="+mn-cs"/>
              </a:rPr>
              <a:t>So now what I will do is I will try to add security by providing my credentials to you, by selecting</a:t>
            </a:r>
          </a:p>
          <a:p>
            <a:r>
              <a:rPr lang="en-IN" sz="1200" b="0" i="0" kern="1200" dirty="0">
                <a:solidFill>
                  <a:schemeClr val="tx1"/>
                </a:solidFill>
                <a:effectLst/>
                <a:latin typeface="+mn-lt"/>
                <a:ea typeface="+mn-ea"/>
                <a:cs typeface="+mn-cs"/>
              </a:rPr>
              <a:t>basic </a:t>
            </a:r>
            <a:r>
              <a:rPr lang="en-IN" sz="1200" b="0" i="0" kern="1200" dirty="0" err="1">
                <a:solidFill>
                  <a:schemeClr val="tx1"/>
                </a:solidFill>
                <a:effectLst/>
                <a:latin typeface="+mn-lt"/>
                <a:ea typeface="+mn-ea"/>
                <a:cs typeface="+mn-cs"/>
              </a:rPr>
              <a:t>auth</a:t>
            </a:r>
            <a:r>
              <a:rPr lang="en-IN" sz="1200" b="0" i="0" kern="1200" dirty="0">
                <a:solidFill>
                  <a:schemeClr val="tx1"/>
                </a:solidFill>
                <a:effectLst/>
                <a:latin typeface="+mn-lt"/>
                <a:ea typeface="+mn-ea"/>
                <a:cs typeface="+mn-cs"/>
              </a:rPr>
              <a:t> under authorization app.</a:t>
            </a:r>
          </a:p>
          <a:p>
            <a:r>
              <a:rPr lang="en-IN" sz="1200" b="0" i="0" kern="1200" dirty="0">
                <a:solidFill>
                  <a:schemeClr val="tx1"/>
                </a:solidFill>
                <a:effectLst/>
                <a:latin typeface="+mn-lt"/>
                <a:ea typeface="+mn-ea"/>
                <a:cs typeface="+mn-cs"/>
              </a:rPr>
              <a:t>And I have entered my credentials here.</a:t>
            </a:r>
          </a:p>
          <a:p>
            <a:r>
              <a:rPr lang="en-IN" sz="1200" b="0" i="0" kern="1200" dirty="0">
                <a:solidFill>
                  <a:schemeClr val="tx1"/>
                </a:solidFill>
                <a:effectLst/>
                <a:latin typeface="+mn-lt"/>
                <a:ea typeface="+mn-ea"/>
                <a:cs typeface="+mn-cs"/>
              </a:rPr>
              <a:t>If I click send now, I should get that response, which you used to be to in the browser.</a:t>
            </a:r>
          </a:p>
          <a:p>
            <a:r>
              <a:rPr lang="en-IN" sz="1200" b="0" i="0" kern="1200" dirty="0">
                <a:solidFill>
                  <a:schemeClr val="tx1"/>
                </a:solidFill>
                <a:effectLst/>
                <a:latin typeface="+mn-lt"/>
                <a:ea typeface="+mn-ea"/>
                <a:cs typeface="+mn-cs"/>
              </a:rPr>
              <a:t>So now we see that we receive the same response as in browser.</a:t>
            </a:r>
          </a:p>
          <a:p>
            <a:r>
              <a:rPr lang="en-IN" sz="1200" b="0" i="0" kern="1200" dirty="0">
                <a:solidFill>
                  <a:schemeClr val="tx1"/>
                </a:solidFill>
                <a:effectLst/>
                <a:latin typeface="+mn-lt"/>
                <a:ea typeface="+mn-ea"/>
                <a:cs typeface="+mn-cs"/>
              </a:rPr>
              <a:t>Now I'll try to call the same API by clicking on same and as expected will get the response which we</a:t>
            </a:r>
          </a:p>
          <a:p>
            <a:r>
              <a:rPr lang="en-IN" sz="1200" b="0" i="0" kern="1200" dirty="0">
                <a:solidFill>
                  <a:schemeClr val="tx1"/>
                </a:solidFill>
                <a:effectLst/>
                <a:latin typeface="+mn-lt"/>
                <a:ea typeface="+mn-ea"/>
                <a:cs typeface="+mn-cs"/>
              </a:rPr>
              <a:t>already receive to make things understanding.</a:t>
            </a:r>
          </a:p>
          <a:p>
            <a:r>
              <a:rPr lang="en-IN" sz="1200" b="0" i="0" kern="1200" dirty="0">
                <a:solidFill>
                  <a:schemeClr val="tx1"/>
                </a:solidFill>
                <a:effectLst/>
                <a:latin typeface="+mn-lt"/>
                <a:ea typeface="+mn-ea"/>
                <a:cs typeface="+mn-cs"/>
              </a:rPr>
              <a:t>I will go and remove the ID details, which means the next time that I'm going to send the API request</a:t>
            </a:r>
          </a:p>
          <a:p>
            <a:r>
              <a:rPr lang="en-IN" sz="1200" b="0" i="0" kern="1200" dirty="0">
                <a:solidFill>
                  <a:schemeClr val="tx1"/>
                </a:solidFill>
                <a:effectLst/>
                <a:latin typeface="+mn-lt"/>
                <a:ea typeface="+mn-ea"/>
                <a:cs typeface="+mn-cs"/>
              </a:rPr>
              <a:t>to my back and I'm not providing my credentials.</a:t>
            </a:r>
          </a:p>
          <a:p>
            <a:r>
              <a:rPr lang="en-IN" sz="1200" b="0" i="0" kern="1200" dirty="0">
                <a:solidFill>
                  <a:schemeClr val="tx1"/>
                </a:solidFill>
                <a:effectLst/>
                <a:latin typeface="+mn-lt"/>
                <a:ea typeface="+mn-ea"/>
                <a:cs typeface="+mn-cs"/>
              </a:rPr>
              <a:t>Surprisingly, even without credentials, I'm getting a valid response like an automatic an authorized</a:t>
            </a:r>
          </a:p>
          <a:p>
            <a:r>
              <a:rPr lang="en-IN" sz="1200" b="0" i="0" kern="1200" dirty="0">
                <a:solidFill>
                  <a:schemeClr val="tx1"/>
                </a:solidFill>
                <a:effectLst/>
                <a:latin typeface="+mn-lt"/>
                <a:ea typeface="+mn-ea"/>
                <a:cs typeface="+mn-cs"/>
              </a:rPr>
              <a:t>user.</a:t>
            </a:r>
          </a:p>
          <a:p>
            <a:r>
              <a:rPr lang="en-IN" sz="1200" b="0" i="0" kern="1200" dirty="0">
                <a:solidFill>
                  <a:schemeClr val="tx1"/>
                </a:solidFill>
                <a:effectLst/>
                <a:latin typeface="+mn-lt"/>
                <a:ea typeface="+mn-ea"/>
                <a:cs typeface="+mn-cs"/>
              </a:rPr>
              <a:t>So what is happening really in the backend?</a:t>
            </a:r>
          </a:p>
          <a:p>
            <a:r>
              <a:rPr lang="en-IN" sz="1200" b="0" i="0" kern="1200" dirty="0">
                <a:solidFill>
                  <a:schemeClr val="tx1"/>
                </a:solidFill>
                <a:effectLst/>
                <a:latin typeface="+mn-lt"/>
                <a:ea typeface="+mn-ea"/>
                <a:cs typeface="+mn-cs"/>
              </a:rPr>
              <a:t>So whenever we are making a request to your backend spring security, so what will happen is it will</a:t>
            </a:r>
          </a:p>
          <a:p>
            <a:r>
              <a:rPr lang="en-IN" sz="1200" b="0" i="0" kern="1200" dirty="0">
                <a:solidFill>
                  <a:schemeClr val="tx1"/>
                </a:solidFill>
                <a:effectLst/>
                <a:latin typeface="+mn-lt"/>
                <a:ea typeface="+mn-ea"/>
                <a:cs typeface="+mn-cs"/>
              </a:rPr>
              <a:t>give you an idea of talking to you.</a:t>
            </a:r>
          </a:p>
          <a:p>
            <a:r>
              <a:rPr lang="en-IN" sz="1200" b="0" i="0" kern="1200" dirty="0">
                <a:solidFill>
                  <a:schemeClr val="tx1"/>
                </a:solidFill>
                <a:effectLst/>
                <a:latin typeface="+mn-lt"/>
                <a:ea typeface="+mn-ea"/>
                <a:cs typeface="+mn-cs"/>
              </a:rPr>
              <a:t>That means that token will be shared for all for the request so that we have an advantage here where</a:t>
            </a:r>
          </a:p>
          <a:p>
            <a:r>
              <a:rPr lang="en-IN" sz="1200" b="0" i="0" kern="1200" dirty="0">
                <a:solidFill>
                  <a:schemeClr val="tx1"/>
                </a:solidFill>
                <a:effectLst/>
                <a:latin typeface="+mn-lt"/>
                <a:ea typeface="+mn-ea"/>
                <a:cs typeface="+mn-cs"/>
              </a:rPr>
              <a:t>we don't have to ask the user.</a:t>
            </a:r>
          </a:p>
          <a:p>
            <a:r>
              <a:rPr lang="en-IN" sz="1200" b="0" i="0" kern="1200" dirty="0">
                <a:solidFill>
                  <a:schemeClr val="tx1"/>
                </a:solidFill>
                <a:effectLst/>
                <a:latin typeface="+mn-lt"/>
                <a:ea typeface="+mn-ea"/>
                <a:cs typeface="+mn-cs"/>
              </a:rPr>
              <a:t>We don't have to store the user credentials every time to pass or the network, which is a security</a:t>
            </a:r>
          </a:p>
          <a:p>
            <a:r>
              <a:rPr lang="en-IN" sz="1200" b="0" i="0" kern="1200" dirty="0">
                <a:solidFill>
                  <a:schemeClr val="tx1"/>
                </a:solidFill>
                <a:effectLst/>
                <a:latin typeface="+mn-lt"/>
                <a:ea typeface="+mn-ea"/>
                <a:cs typeface="+mn-cs"/>
              </a:rPr>
              <a:t>issue.</a:t>
            </a:r>
          </a:p>
          <a:p>
            <a:r>
              <a:rPr lang="en-IN" sz="1200" b="0" i="0" kern="1200" dirty="0">
                <a:solidFill>
                  <a:schemeClr val="tx1"/>
                </a:solidFill>
                <a:effectLst/>
                <a:latin typeface="+mn-lt"/>
                <a:ea typeface="+mn-ea"/>
                <a:cs typeface="+mn-cs"/>
              </a:rPr>
              <a:t>So how this is working.</a:t>
            </a:r>
          </a:p>
          <a:p>
            <a:r>
              <a:rPr lang="en-IN" sz="1200" b="0" i="0" kern="1200" dirty="0">
                <a:solidFill>
                  <a:schemeClr val="tx1"/>
                </a:solidFill>
                <a:effectLst/>
                <a:latin typeface="+mn-lt"/>
                <a:ea typeface="+mn-ea"/>
                <a:cs typeface="+mn-cs"/>
              </a:rPr>
              <a:t>So if we go and see the cookies, so this is the idea that I have resumed as soon as my self authenticated,</a:t>
            </a:r>
          </a:p>
          <a:p>
            <a:r>
              <a:rPr lang="en-IN" sz="1200" b="0" i="0" kern="1200" dirty="0">
                <a:solidFill>
                  <a:schemeClr val="tx1"/>
                </a:solidFill>
                <a:effectLst/>
                <a:latin typeface="+mn-lt"/>
                <a:ea typeface="+mn-ea"/>
                <a:cs typeface="+mn-cs"/>
              </a:rPr>
              <a:t>the idea will be also shared in the scenarios where I'm not authorized.</a:t>
            </a:r>
          </a:p>
          <a:p>
            <a:r>
              <a:rPr lang="en-IN" sz="1200" b="0" i="0" kern="1200" dirty="0">
                <a:solidFill>
                  <a:schemeClr val="tx1"/>
                </a:solidFill>
                <a:effectLst/>
                <a:latin typeface="+mn-lt"/>
                <a:ea typeface="+mn-ea"/>
                <a:cs typeface="+mn-cs"/>
              </a:rPr>
              <a:t>Also, these ideas will be stored at the shipping container level and each ID it will store whether</a:t>
            </a:r>
          </a:p>
          <a:p>
            <a:r>
              <a:rPr lang="en-IN" sz="1200" b="0" i="0" kern="1200" dirty="0">
                <a:solidFill>
                  <a:schemeClr val="tx1"/>
                </a:solidFill>
                <a:effectLst/>
                <a:latin typeface="+mn-lt"/>
                <a:ea typeface="+mn-ea"/>
                <a:cs typeface="+mn-cs"/>
              </a:rPr>
              <a:t>this ideas are valid, authenticated user are not valid, authenticated user.</a:t>
            </a:r>
          </a:p>
          <a:p>
            <a:r>
              <a:rPr lang="en-IN" sz="1200" b="0" i="0" kern="1200" dirty="0">
                <a:solidFill>
                  <a:schemeClr val="tx1"/>
                </a:solidFill>
                <a:effectLst/>
                <a:latin typeface="+mn-lt"/>
                <a:ea typeface="+mn-ea"/>
                <a:cs typeface="+mn-cs"/>
              </a:rPr>
              <a:t>So now to make things clear, I will go ahead and remove this cookie.</a:t>
            </a:r>
          </a:p>
          <a:p>
            <a:r>
              <a:rPr lang="en-IN" sz="1200" b="0" i="0" kern="1200" dirty="0">
                <a:solidFill>
                  <a:schemeClr val="tx1"/>
                </a:solidFill>
                <a:effectLst/>
                <a:latin typeface="+mn-lt"/>
                <a:ea typeface="+mn-ea"/>
                <a:cs typeface="+mn-cs"/>
              </a:rPr>
              <a:t>Just go to cookies and I'm deleting this cookie.</a:t>
            </a:r>
          </a:p>
          <a:p>
            <a:r>
              <a:rPr lang="en-IN" sz="1200" b="0" i="0" kern="1200" dirty="0">
                <a:solidFill>
                  <a:schemeClr val="tx1"/>
                </a:solidFill>
                <a:effectLst/>
                <a:latin typeface="+mn-lt"/>
                <a:ea typeface="+mn-ea"/>
                <a:cs typeface="+mn-cs"/>
              </a:rPr>
              <a:t>That means now we don't have any credentials.</a:t>
            </a:r>
          </a:p>
          <a:p>
            <a:r>
              <a:rPr lang="en-IN" sz="1200" b="0" i="0" kern="1200" dirty="0">
                <a:solidFill>
                  <a:schemeClr val="tx1"/>
                </a:solidFill>
                <a:effectLst/>
                <a:latin typeface="+mn-lt"/>
                <a:ea typeface="+mn-ea"/>
                <a:cs typeface="+mn-cs"/>
              </a:rPr>
              <a:t>I'm tired and we don't have cookie also that we received initially.</a:t>
            </a:r>
          </a:p>
          <a:p>
            <a:r>
              <a:rPr lang="en-IN" sz="1200" b="0" i="0" kern="1200" dirty="0">
                <a:solidFill>
                  <a:schemeClr val="tx1"/>
                </a:solidFill>
                <a:effectLst/>
                <a:latin typeface="+mn-lt"/>
                <a:ea typeface="+mn-ea"/>
                <a:cs typeface="+mn-cs"/>
              </a:rPr>
              <a:t>And clicking on this send will get me for not one unauthorized user.</a:t>
            </a:r>
          </a:p>
          <a:p>
            <a:r>
              <a:rPr lang="en-IN" sz="1200" b="0" i="0" kern="1200" dirty="0">
                <a:solidFill>
                  <a:schemeClr val="tx1"/>
                </a:solidFill>
                <a:effectLst/>
                <a:latin typeface="+mn-lt"/>
                <a:ea typeface="+mn-ea"/>
                <a:cs typeface="+mn-cs"/>
              </a:rPr>
              <a:t>That means I didn't provide my credentials.</a:t>
            </a:r>
          </a:p>
          <a:p>
            <a:r>
              <a:rPr lang="en-IN" sz="1200" b="0" i="0" kern="1200" dirty="0">
                <a:solidFill>
                  <a:schemeClr val="tx1"/>
                </a:solidFill>
                <a:effectLst/>
                <a:latin typeface="+mn-lt"/>
                <a:ea typeface="+mn-ea"/>
                <a:cs typeface="+mn-cs"/>
              </a:rPr>
              <a:t>And at the same time I removed the cookie of the idea token that I received from the backend during</a:t>
            </a:r>
          </a:p>
          <a:p>
            <a:r>
              <a:rPr lang="en-IN" sz="1200" b="0" i="0" kern="1200" dirty="0">
                <a:solidFill>
                  <a:schemeClr val="tx1"/>
                </a:solidFill>
                <a:effectLst/>
                <a:latin typeface="+mn-lt"/>
                <a:ea typeface="+mn-ea"/>
                <a:cs typeface="+mn-cs"/>
              </a:rPr>
              <a:t>very first time.</a:t>
            </a:r>
          </a:p>
          <a:p>
            <a:r>
              <a:rPr lang="en-IN" sz="1200" b="0" i="0" kern="1200" dirty="0">
                <a:solidFill>
                  <a:schemeClr val="tx1"/>
                </a:solidFill>
                <a:effectLst/>
                <a:latin typeface="+mn-lt"/>
                <a:ea typeface="+mn-ea"/>
                <a:cs typeface="+mn-cs"/>
              </a:rPr>
              <a:t>And you can see the token now.</a:t>
            </a:r>
          </a:p>
          <a:p>
            <a:r>
              <a:rPr lang="en-IN" sz="1200" b="0" i="0" kern="1200" dirty="0">
                <a:solidFill>
                  <a:schemeClr val="tx1"/>
                </a:solidFill>
                <a:effectLst/>
                <a:latin typeface="+mn-lt"/>
                <a:ea typeface="+mn-ea"/>
                <a:cs typeface="+mn-cs"/>
              </a:rPr>
              <a:t>Also, I presume that means this token is an invalid token from the back.</a:t>
            </a:r>
          </a:p>
          <a:p>
            <a:r>
              <a:rPr lang="en-IN" sz="1200" b="0" i="0" kern="1200" dirty="0">
                <a:solidFill>
                  <a:schemeClr val="tx1"/>
                </a:solidFill>
                <a:effectLst/>
                <a:latin typeface="+mn-lt"/>
                <a:ea typeface="+mn-ea"/>
                <a:cs typeface="+mn-cs"/>
              </a:rPr>
              <a:t>And if I go ahead and call with the same no other details, I will get the same token every time because</a:t>
            </a:r>
          </a:p>
          <a:p>
            <a:r>
              <a:rPr lang="en-IN" sz="1200" b="0" i="0" kern="1200" dirty="0">
                <a:solidFill>
                  <a:schemeClr val="tx1"/>
                </a:solidFill>
                <a:effectLst/>
                <a:latin typeface="+mn-lt"/>
                <a:ea typeface="+mn-ea"/>
                <a:cs typeface="+mn-cs"/>
              </a:rPr>
              <a:t>there is nothing changed from a security perspective.</a:t>
            </a:r>
          </a:p>
          <a:p>
            <a:r>
              <a:rPr lang="en-IN" sz="1200" b="0" i="0" kern="1200" dirty="0">
                <a:solidFill>
                  <a:schemeClr val="tx1"/>
                </a:solidFill>
                <a:effectLst/>
                <a:latin typeface="+mn-lt"/>
                <a:ea typeface="+mn-ea"/>
                <a:cs typeface="+mn-cs"/>
              </a:rPr>
              <a:t>So this time I'll go and add authentication details again.</a:t>
            </a:r>
          </a:p>
          <a:p>
            <a:r>
              <a:rPr lang="en-IN" sz="1200" b="0" i="0" kern="1200" dirty="0">
                <a:solidFill>
                  <a:schemeClr val="tx1"/>
                </a:solidFill>
                <a:effectLst/>
                <a:latin typeface="+mn-lt"/>
                <a:ea typeface="+mn-ea"/>
                <a:cs typeface="+mn-cs"/>
              </a:rPr>
              <a:t>And you can see now the token I will change.</a:t>
            </a:r>
          </a:p>
          <a:p>
            <a:r>
              <a:rPr lang="en-IN" sz="1200" b="0" i="0" kern="1200" dirty="0">
                <a:solidFill>
                  <a:schemeClr val="tx1"/>
                </a:solidFill>
                <a:effectLst/>
                <a:latin typeface="+mn-lt"/>
                <a:ea typeface="+mn-ea"/>
                <a:cs typeface="+mn-cs"/>
              </a:rPr>
              <a:t>Right now it is starting with nine to be.</a:t>
            </a:r>
          </a:p>
          <a:p>
            <a:r>
              <a:rPr lang="en-IN" sz="1200" b="0" i="0" kern="1200" dirty="0">
                <a:solidFill>
                  <a:schemeClr val="tx1"/>
                </a:solidFill>
                <a:effectLst/>
                <a:latin typeface="+mn-lt"/>
                <a:ea typeface="+mn-ea"/>
                <a:cs typeface="+mn-cs"/>
              </a:rPr>
              <a:t>And as soon as I click and send the token, I will change to main three.</a:t>
            </a:r>
          </a:p>
          <a:p>
            <a:r>
              <a:rPr lang="en-IN" sz="1200" b="0" i="0" kern="1200" dirty="0">
                <a:solidFill>
                  <a:schemeClr val="tx1"/>
                </a:solidFill>
                <a:effectLst/>
                <a:latin typeface="+mn-lt"/>
                <a:ea typeface="+mn-ea"/>
                <a:cs typeface="+mn-cs"/>
              </a:rPr>
              <a:t>That means the previous token is invalid and this token is invalid, removing the authentication details.</a:t>
            </a:r>
          </a:p>
          <a:p>
            <a:r>
              <a:rPr lang="en-IN" sz="1200" b="0" i="0" kern="1200" dirty="0">
                <a:solidFill>
                  <a:schemeClr val="tx1"/>
                </a:solidFill>
                <a:effectLst/>
                <a:latin typeface="+mn-lt"/>
                <a:ea typeface="+mn-ea"/>
                <a:cs typeface="+mn-cs"/>
              </a:rPr>
              <a:t>And since I have this cookie going in my head that every time, which is 98, my spring security server</a:t>
            </a:r>
          </a:p>
          <a:p>
            <a:r>
              <a:rPr lang="en-IN" sz="1200" b="0" i="0" kern="1200" dirty="0">
                <a:solidFill>
                  <a:schemeClr val="tx1"/>
                </a:solidFill>
                <a:effectLst/>
                <a:latin typeface="+mn-lt"/>
                <a:ea typeface="+mn-ea"/>
                <a:cs typeface="+mn-cs"/>
              </a:rPr>
              <a:t>will give me a response of welcome from spring application with security, which we coded in the back.</a:t>
            </a:r>
          </a:p>
          <a:p>
            <a:r>
              <a:rPr lang="en-IN" sz="1200" b="0" i="0" kern="1200" dirty="0">
                <a:solidFill>
                  <a:schemeClr val="tx1"/>
                </a:solidFill>
                <a:effectLst/>
                <a:latin typeface="+mn-lt"/>
                <a:ea typeface="+mn-ea"/>
                <a:cs typeface="+mn-cs"/>
              </a:rPr>
              <a:t>So this is how things works internally.</a:t>
            </a:r>
          </a:p>
          <a:p>
            <a:r>
              <a:rPr lang="en-IN" sz="1200" b="0" i="0" kern="1200" dirty="0">
                <a:solidFill>
                  <a:schemeClr val="tx1"/>
                </a:solidFill>
                <a:effectLst/>
                <a:latin typeface="+mn-lt"/>
                <a:ea typeface="+mn-ea"/>
                <a:cs typeface="+mn-cs"/>
              </a:rPr>
              <a:t>I hope you are understanding how spring security provides all the features of not sharing the credentials</a:t>
            </a:r>
          </a:p>
          <a:p>
            <a:r>
              <a:rPr lang="en-IN" sz="1200" b="0" i="0" kern="1200" dirty="0">
                <a:solidFill>
                  <a:schemeClr val="tx1"/>
                </a:solidFill>
                <a:effectLst/>
                <a:latin typeface="+mn-lt"/>
                <a:ea typeface="+mn-ea"/>
                <a:cs typeface="+mn-cs"/>
              </a:rPr>
              <a:t>for each and every request.</a:t>
            </a:r>
          </a:p>
          <a:p>
            <a:r>
              <a:rPr lang="en-IN" sz="1200" b="0" i="0" kern="1200" dirty="0">
                <a:solidFill>
                  <a:schemeClr val="tx1"/>
                </a:solidFill>
                <a:effectLst/>
                <a:latin typeface="+mn-lt"/>
                <a:ea typeface="+mn-ea"/>
                <a:cs typeface="+mn-cs"/>
              </a:rPr>
              <a:t>And at the same time, I also not only to spring security or spring container that you have to protect</a:t>
            </a:r>
          </a:p>
          <a:p>
            <a:r>
              <a:rPr lang="en-IN" sz="1200" b="0" i="0" kern="1200" dirty="0">
                <a:solidFill>
                  <a:schemeClr val="tx1"/>
                </a:solidFill>
                <a:effectLst/>
                <a:latin typeface="+mn-lt"/>
                <a:ea typeface="+mn-ea"/>
                <a:cs typeface="+mn-cs"/>
              </a:rPr>
              <a:t>my welcome at.</a:t>
            </a:r>
          </a:p>
          <a:p>
            <a:r>
              <a:rPr lang="en-IN" sz="1200" b="0" i="0" kern="1200" dirty="0">
                <a:solidFill>
                  <a:schemeClr val="tx1"/>
                </a:solidFill>
                <a:effectLst/>
                <a:latin typeface="+mn-lt"/>
                <a:ea typeface="+mn-ea"/>
                <a:cs typeface="+mn-cs"/>
              </a:rPr>
              <a:t>Not conflict.</a:t>
            </a:r>
          </a:p>
          <a:p>
            <a:r>
              <a:rPr lang="en-IN" sz="1200" b="0" i="0" kern="1200" dirty="0">
                <a:solidFill>
                  <a:schemeClr val="tx1"/>
                </a:solidFill>
                <a:effectLst/>
                <a:latin typeface="+mn-lt"/>
                <a:ea typeface="+mn-ea"/>
                <a:cs typeface="+mn-cs"/>
              </a:rPr>
              <a:t>No, I just added it as a dependency by default, the spring container will protect all the airspace</a:t>
            </a:r>
          </a:p>
          <a:p>
            <a:r>
              <a:rPr lang="en-IN" sz="1200" b="0" i="0" kern="1200" dirty="0">
                <a:solidFill>
                  <a:schemeClr val="tx1"/>
                </a:solidFill>
                <a:effectLst/>
                <a:latin typeface="+mn-lt"/>
                <a:ea typeface="+mn-ea"/>
                <a:cs typeface="+mn-cs"/>
              </a:rPr>
              <a:t>associated inside an application.</a:t>
            </a:r>
          </a:p>
          <a:p>
            <a:r>
              <a:rPr lang="en-IN" sz="1200" b="0" i="0" kern="1200" dirty="0">
                <a:solidFill>
                  <a:schemeClr val="tx1"/>
                </a:solidFill>
                <a:effectLst/>
                <a:latin typeface="+mn-lt"/>
                <a:ea typeface="+mn-ea"/>
                <a:cs typeface="+mn-cs"/>
              </a:rPr>
              <a:t>But this is how the default </a:t>
            </a:r>
            <a:r>
              <a:rPr lang="en-IN" sz="1200" b="0" i="0" kern="1200" dirty="0" err="1">
                <a:solidFill>
                  <a:schemeClr val="tx1"/>
                </a:solidFill>
                <a:effectLst/>
                <a:latin typeface="+mn-lt"/>
                <a:ea typeface="+mn-ea"/>
                <a:cs typeface="+mn-cs"/>
              </a:rPr>
              <a:t>behavior</a:t>
            </a:r>
            <a:r>
              <a:rPr lang="en-IN" sz="1200" b="0" i="0" kern="1200" dirty="0">
                <a:solidFill>
                  <a:schemeClr val="tx1"/>
                </a:solidFill>
                <a:effectLst/>
                <a:latin typeface="+mn-lt"/>
                <a:ea typeface="+mn-ea"/>
                <a:cs typeface="+mn-cs"/>
              </a:rPr>
              <a:t> of things are making sense to you.</a:t>
            </a:r>
          </a:p>
          <a:p>
            <a:r>
              <a:rPr lang="en-IN" sz="1200" b="0" i="0" kern="1200" dirty="0">
                <a:solidFill>
                  <a:schemeClr val="tx1"/>
                </a:solidFill>
                <a:effectLst/>
                <a:latin typeface="+mn-lt"/>
                <a:ea typeface="+mn-ea"/>
                <a:cs typeface="+mn-cs"/>
              </a:rPr>
              <a:t>We'll catch you next week.</a:t>
            </a:r>
          </a:p>
          <a:p>
            <a:r>
              <a:rPr lang="en-IN" sz="1200" b="0" i="0" u="sng" kern="1200" dirty="0">
                <a:solidFill>
                  <a:schemeClr val="tx1"/>
                </a:solidFill>
                <a:effectLst/>
                <a:latin typeface="+mn-lt"/>
                <a:ea typeface="+mn-ea"/>
                <a:cs typeface="+mn-cs"/>
              </a:rPr>
              <a:t>Thank you.</a:t>
            </a:r>
          </a:p>
          <a:p>
            <a:endParaRPr lang="en-IN" dirty="0"/>
          </a:p>
        </p:txBody>
      </p:sp>
      <p:sp>
        <p:nvSpPr>
          <p:cNvPr id="4" name="Slide Number Placeholder 3"/>
          <p:cNvSpPr>
            <a:spLocks noGrp="1"/>
          </p:cNvSpPr>
          <p:nvPr>
            <p:ph type="sldNum" sz="quarter" idx="10"/>
          </p:nvPr>
        </p:nvSpPr>
        <p:spPr/>
        <p:txBody>
          <a:bodyPr/>
          <a:lstStyle/>
          <a:p>
            <a:fld id="{F93199CD-3E1B-4AE6-990F-76F925F5EA9F}" type="slidenum">
              <a:rPr lang="en-IN" smtClean="0"/>
              <a:t>20</a:t>
            </a:fld>
            <a:endParaRPr lang="en-IN"/>
          </a:p>
        </p:txBody>
      </p:sp>
    </p:spTree>
    <p:extLst>
      <p:ext uri="{BB962C8B-B14F-4D97-AF65-F5344CB8AC3E}">
        <p14:creationId xmlns:p14="http://schemas.microsoft.com/office/powerpoint/2010/main" val="42573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IN" sz="1200" b="0" i="0" kern="1200" dirty="0">
                <a:solidFill>
                  <a:schemeClr val="tx1"/>
                </a:solidFill>
                <a:effectLst/>
                <a:latin typeface="+mn-lt"/>
                <a:ea typeface="+mn-ea"/>
                <a:cs typeface="+mn-cs"/>
              </a:rPr>
            </a:br>
            <a:r>
              <a:rPr lang="en-IN" sz="1200" b="0" i="0" kern="1200" dirty="0">
                <a:solidFill>
                  <a:schemeClr val="tx1"/>
                </a:solidFill>
                <a:effectLst/>
                <a:latin typeface="+mn-lt"/>
                <a:ea typeface="+mn-ea"/>
                <a:cs typeface="+mn-cs"/>
              </a:rPr>
              <a:t>It is considering whatever I have entered previously.</a:t>
            </a:r>
          </a:p>
          <a:p>
            <a:r>
              <a:rPr lang="en-IN" sz="1200" b="0" i="0" kern="1200" dirty="0">
                <a:solidFill>
                  <a:schemeClr val="tx1"/>
                </a:solidFill>
                <a:effectLst/>
                <a:latin typeface="+mn-lt"/>
                <a:ea typeface="+mn-ea"/>
                <a:cs typeface="+mn-cs"/>
              </a:rPr>
              <a:t>So this is the power of spring security.</a:t>
            </a:r>
          </a:p>
          <a:p>
            <a:r>
              <a:rPr lang="en-IN" sz="1200" b="0" i="0" kern="1200" dirty="0">
                <a:solidFill>
                  <a:schemeClr val="tx1"/>
                </a:solidFill>
                <a:effectLst/>
                <a:latin typeface="+mn-lt"/>
                <a:ea typeface="+mn-ea"/>
                <a:cs typeface="+mn-cs"/>
              </a:rPr>
              <a:t>By default, it is providing to you.</a:t>
            </a:r>
          </a:p>
          <a:p>
            <a:r>
              <a:rPr lang="en-IN" sz="1200" b="0" i="0" kern="1200" dirty="0">
                <a:solidFill>
                  <a:schemeClr val="tx1"/>
                </a:solidFill>
                <a:effectLst/>
                <a:latin typeface="+mn-lt"/>
                <a:ea typeface="+mn-ea"/>
                <a:cs typeface="+mn-cs"/>
              </a:rPr>
              <a:t>And you can imagine how powerful this framework can be if you configure as per your custom requirements.</a:t>
            </a:r>
          </a:p>
          <a:p>
            <a:r>
              <a:rPr lang="en-IN" sz="1200" b="0" i="0" kern="1200" dirty="0">
                <a:solidFill>
                  <a:schemeClr val="tx1"/>
                </a:solidFill>
                <a:effectLst/>
                <a:latin typeface="+mn-lt"/>
                <a:ea typeface="+mn-ea"/>
                <a:cs typeface="+mn-cs"/>
              </a:rPr>
              <a:t>So this is one of the challenges that we always think.</a:t>
            </a:r>
          </a:p>
          <a:p>
            <a:r>
              <a:rPr lang="en-IN" sz="1200" b="0" i="0" kern="1200" dirty="0">
                <a:solidFill>
                  <a:schemeClr val="tx1"/>
                </a:solidFill>
                <a:effectLst/>
                <a:latin typeface="+mn-lt"/>
                <a:ea typeface="+mn-ea"/>
                <a:cs typeface="+mn-cs"/>
              </a:rPr>
              <a:t>Right.</a:t>
            </a:r>
          </a:p>
          <a:p>
            <a:r>
              <a:rPr lang="en-IN" sz="1200" b="0" i="0" kern="1200" dirty="0">
                <a:solidFill>
                  <a:schemeClr val="tx1"/>
                </a:solidFill>
                <a:effectLst/>
                <a:latin typeface="+mn-lt"/>
                <a:ea typeface="+mn-ea"/>
                <a:cs typeface="+mn-cs"/>
              </a:rPr>
              <a:t>So how do I can avoid my user to enter same credentials again and again for multiple requests that he's</a:t>
            </a:r>
          </a:p>
          <a:p>
            <a:r>
              <a:rPr lang="en-IN" sz="1200" b="0" i="0" kern="1200" dirty="0">
                <a:solidFill>
                  <a:schemeClr val="tx1"/>
                </a:solidFill>
                <a:effectLst/>
                <a:latin typeface="+mn-lt"/>
                <a:ea typeface="+mn-ea"/>
                <a:cs typeface="+mn-cs"/>
              </a:rPr>
              <a:t>called?</a:t>
            </a:r>
          </a:p>
          <a:p>
            <a:r>
              <a:rPr lang="en-IN" sz="1200" b="0" i="0" kern="1200" dirty="0">
                <a:solidFill>
                  <a:schemeClr val="tx1"/>
                </a:solidFill>
                <a:effectLst/>
                <a:latin typeface="+mn-lt"/>
                <a:ea typeface="+mn-ea"/>
                <a:cs typeface="+mn-cs"/>
              </a:rPr>
              <a:t>So this is the answer for that to show you how this is working the back.</a:t>
            </a:r>
          </a:p>
          <a:p>
            <a:r>
              <a:rPr lang="en-IN" sz="1200" b="0" i="0" kern="1200" dirty="0">
                <a:solidFill>
                  <a:schemeClr val="tx1"/>
                </a:solidFill>
                <a:effectLst/>
                <a:latin typeface="+mn-lt"/>
                <a:ea typeface="+mn-ea"/>
                <a:cs typeface="+mn-cs"/>
              </a:rPr>
              <a:t>And let's quickly go to the postman application.</a:t>
            </a:r>
          </a:p>
          <a:p>
            <a:r>
              <a:rPr lang="en-IN" sz="1200" b="0" i="0" kern="1200" dirty="0" err="1">
                <a:solidFill>
                  <a:schemeClr val="tx1"/>
                </a:solidFill>
                <a:effectLst/>
                <a:latin typeface="+mn-lt"/>
                <a:ea typeface="+mn-ea"/>
                <a:cs typeface="+mn-cs"/>
              </a:rPr>
              <a:t>Walsman</a:t>
            </a:r>
            <a:r>
              <a:rPr lang="en-IN" sz="1200" b="0" i="0" kern="1200" dirty="0">
                <a:solidFill>
                  <a:schemeClr val="tx1"/>
                </a:solidFill>
                <a:effectLst/>
                <a:latin typeface="+mn-lt"/>
                <a:ea typeface="+mn-ea"/>
                <a:cs typeface="+mn-cs"/>
              </a:rPr>
              <a:t> is an application where we can call and test our apps.</a:t>
            </a:r>
          </a:p>
          <a:p>
            <a:r>
              <a:rPr lang="en-IN" sz="1200" b="0" i="0" kern="1200" dirty="0">
                <a:solidFill>
                  <a:schemeClr val="tx1"/>
                </a:solidFill>
                <a:effectLst/>
                <a:latin typeface="+mn-lt"/>
                <a:ea typeface="+mn-ea"/>
                <a:cs typeface="+mn-cs"/>
              </a:rPr>
              <a:t>Let's try to call the same app that we have developed, which is using </a:t>
            </a:r>
            <a:r>
              <a:rPr lang="en-IN" sz="1200" b="0" i="0" kern="1200" dirty="0" err="1">
                <a:solidFill>
                  <a:schemeClr val="tx1"/>
                </a:solidFill>
                <a:effectLst/>
                <a:latin typeface="+mn-lt"/>
                <a:ea typeface="+mn-ea"/>
                <a:cs typeface="+mn-cs"/>
              </a:rPr>
              <a:t>Posman</a:t>
            </a:r>
            <a:r>
              <a:rPr lang="en-IN" sz="1200" b="0" i="0" kern="1200" dirty="0">
                <a:solidFill>
                  <a:schemeClr val="tx1"/>
                </a:solidFill>
                <a:effectLst/>
                <a:latin typeface="+mn-lt"/>
                <a:ea typeface="+mn-ea"/>
                <a:cs typeface="+mn-cs"/>
              </a:rPr>
              <a:t> to understand what is</a:t>
            </a:r>
          </a:p>
          <a:p>
            <a:r>
              <a:rPr lang="en-IN" sz="1200" b="0" i="0" kern="1200" dirty="0">
                <a:solidFill>
                  <a:schemeClr val="tx1"/>
                </a:solidFill>
                <a:effectLst/>
                <a:latin typeface="+mn-lt"/>
                <a:ea typeface="+mn-ea"/>
                <a:cs typeface="+mn-cs"/>
              </a:rPr>
              <a:t>happening in the back.</a:t>
            </a:r>
          </a:p>
          <a:p>
            <a:r>
              <a:rPr lang="en-IN" sz="1200" b="0" i="0" kern="1200" dirty="0">
                <a:solidFill>
                  <a:schemeClr val="tx1"/>
                </a:solidFill>
                <a:effectLst/>
                <a:latin typeface="+mn-lt"/>
                <a:ea typeface="+mn-ea"/>
                <a:cs typeface="+mn-cs"/>
              </a:rPr>
              <a:t>So now I click on Create a Request and I'll go with a get option only because our supports September</a:t>
            </a:r>
          </a:p>
          <a:p>
            <a:r>
              <a:rPr lang="en-IN" sz="1200" b="0" i="0" kern="1200" dirty="0">
                <a:solidFill>
                  <a:schemeClr val="tx1"/>
                </a:solidFill>
                <a:effectLst/>
                <a:latin typeface="+mn-lt"/>
                <a:ea typeface="+mn-ea"/>
                <a:cs typeface="+mn-cs"/>
              </a:rPr>
              <a:t>3rd, if we can remember in the code, we have used to get mapping annotation, which indicates our</a:t>
            </a:r>
          </a:p>
          <a:p>
            <a:r>
              <a:rPr lang="en-IN" sz="1200" b="0" i="0" kern="1200" dirty="0">
                <a:solidFill>
                  <a:schemeClr val="tx1"/>
                </a:solidFill>
                <a:effectLst/>
                <a:latin typeface="+mn-lt"/>
                <a:ea typeface="+mn-ea"/>
                <a:cs typeface="+mn-cs"/>
              </a:rPr>
              <a:t>app supports getting better.</a:t>
            </a:r>
          </a:p>
          <a:p>
            <a:r>
              <a:rPr lang="en-IN" sz="1200" b="0" i="0" kern="1200" dirty="0">
                <a:solidFill>
                  <a:schemeClr val="tx1"/>
                </a:solidFill>
                <a:effectLst/>
                <a:latin typeface="+mn-lt"/>
                <a:ea typeface="+mn-ea"/>
                <a:cs typeface="+mn-cs"/>
              </a:rPr>
              <a:t>Now try to call the API, giving the endpoint you warrant and click on the Senate.</a:t>
            </a:r>
          </a:p>
          <a:p>
            <a:r>
              <a:rPr lang="en-IN" sz="1200" b="0" i="0" kern="1200" dirty="0">
                <a:solidFill>
                  <a:schemeClr val="tx1"/>
                </a:solidFill>
                <a:effectLst/>
                <a:latin typeface="+mn-lt"/>
                <a:ea typeface="+mn-ea"/>
                <a:cs typeface="+mn-cs"/>
              </a:rPr>
              <a:t>Estimates that I get will be for not one which is an authorized user.</a:t>
            </a:r>
          </a:p>
          <a:p>
            <a:r>
              <a:rPr lang="en-IN" sz="1200" b="0" i="0" kern="1200" dirty="0">
                <a:solidFill>
                  <a:schemeClr val="tx1"/>
                </a:solidFill>
                <a:effectLst/>
                <a:latin typeface="+mn-lt"/>
                <a:ea typeface="+mn-ea"/>
                <a:cs typeface="+mn-cs"/>
              </a:rPr>
              <a:t>Since we said the welcome part has to be protected, the spring security is trying to protect it by</a:t>
            </a:r>
          </a:p>
          <a:p>
            <a:r>
              <a:rPr lang="en-IN" sz="1200" b="0" i="0" kern="1200" dirty="0">
                <a:solidFill>
                  <a:schemeClr val="tx1"/>
                </a:solidFill>
                <a:effectLst/>
                <a:latin typeface="+mn-lt"/>
                <a:ea typeface="+mn-ea"/>
                <a:cs typeface="+mn-cs"/>
              </a:rPr>
              <a:t>validating my credentials.</a:t>
            </a:r>
          </a:p>
          <a:p>
            <a:r>
              <a:rPr lang="en-IN" sz="1200" b="0" i="0" kern="1200" dirty="0">
                <a:solidFill>
                  <a:schemeClr val="tx1"/>
                </a:solidFill>
                <a:effectLst/>
                <a:latin typeface="+mn-lt"/>
                <a:ea typeface="+mn-ea"/>
                <a:cs typeface="+mn-cs"/>
              </a:rPr>
              <a:t>So in this scenario, I have not entered any correction.</a:t>
            </a:r>
          </a:p>
          <a:p>
            <a:r>
              <a:rPr lang="en-IN" sz="1200" b="0" i="0" kern="1200" dirty="0">
                <a:solidFill>
                  <a:schemeClr val="tx1"/>
                </a:solidFill>
                <a:effectLst/>
                <a:latin typeface="+mn-lt"/>
                <a:ea typeface="+mn-ea"/>
                <a:cs typeface="+mn-cs"/>
              </a:rPr>
              <a:t>That's why it is giving me the response of four, not one which is on potteries.</a:t>
            </a:r>
          </a:p>
          <a:p>
            <a:r>
              <a:rPr lang="en-IN" sz="1200" b="0" i="0" kern="1200" dirty="0">
                <a:solidFill>
                  <a:schemeClr val="tx1"/>
                </a:solidFill>
                <a:effectLst/>
                <a:latin typeface="+mn-lt"/>
                <a:ea typeface="+mn-ea"/>
                <a:cs typeface="+mn-cs"/>
              </a:rPr>
              <a:t>In the case of </a:t>
            </a:r>
            <a:r>
              <a:rPr lang="en-IN" sz="1200" b="0" i="0" kern="1200" dirty="0" err="1">
                <a:solidFill>
                  <a:schemeClr val="tx1"/>
                </a:solidFill>
                <a:effectLst/>
                <a:latin typeface="+mn-lt"/>
                <a:ea typeface="+mn-ea"/>
                <a:cs typeface="+mn-cs"/>
              </a:rPr>
              <a:t>Broza</a:t>
            </a:r>
            <a:r>
              <a:rPr lang="en-IN" sz="1200" b="0" i="0" kern="1200" dirty="0">
                <a:solidFill>
                  <a:schemeClr val="tx1"/>
                </a:solidFill>
                <a:effectLst/>
                <a:latin typeface="+mn-lt"/>
                <a:ea typeface="+mn-ea"/>
                <a:cs typeface="+mn-cs"/>
              </a:rPr>
              <a:t>, previously we have seen it has redirected to login page.</a:t>
            </a:r>
          </a:p>
          <a:p>
            <a:r>
              <a:rPr lang="en-IN" sz="1200" b="0" i="0" kern="1200" dirty="0">
                <a:solidFill>
                  <a:schemeClr val="tx1"/>
                </a:solidFill>
                <a:effectLst/>
                <a:latin typeface="+mn-lt"/>
                <a:ea typeface="+mn-ea"/>
                <a:cs typeface="+mn-cs"/>
              </a:rPr>
              <a:t>That means our spring security is smart enough to identify whether my request is coming from a browser</a:t>
            </a:r>
          </a:p>
          <a:p>
            <a:r>
              <a:rPr lang="en-IN" sz="1200" b="0" i="0" kern="1200" dirty="0">
                <a:solidFill>
                  <a:schemeClr val="tx1"/>
                </a:solidFill>
                <a:effectLst/>
                <a:latin typeface="+mn-lt"/>
                <a:ea typeface="+mn-ea"/>
                <a:cs typeface="+mn-cs"/>
              </a:rPr>
              <a:t>or some </a:t>
            </a:r>
            <a:r>
              <a:rPr lang="en-IN" sz="1200" b="0" i="0" kern="1200" dirty="0" err="1">
                <a:solidFill>
                  <a:schemeClr val="tx1"/>
                </a:solidFill>
                <a:effectLst/>
                <a:latin typeface="+mn-lt"/>
                <a:ea typeface="+mn-ea"/>
                <a:cs typeface="+mn-cs"/>
              </a:rPr>
              <a:t>Bakan</a:t>
            </a:r>
            <a:r>
              <a:rPr lang="en-IN" sz="1200" b="0" i="0" kern="1200" dirty="0">
                <a:solidFill>
                  <a:schemeClr val="tx1"/>
                </a:solidFill>
                <a:effectLst/>
                <a:latin typeface="+mn-lt"/>
                <a:ea typeface="+mn-ea"/>
                <a:cs typeface="+mn-cs"/>
              </a:rPr>
              <a:t>.</a:t>
            </a:r>
          </a:p>
          <a:p>
            <a:r>
              <a:rPr lang="en-IN" sz="1200" b="0" i="0" kern="1200" dirty="0">
                <a:solidFill>
                  <a:schemeClr val="tx1"/>
                </a:solidFill>
                <a:effectLst/>
                <a:latin typeface="+mn-lt"/>
                <a:ea typeface="+mn-ea"/>
                <a:cs typeface="+mn-cs"/>
              </a:rPr>
              <a:t>So in this scenario, since we are calling from </a:t>
            </a:r>
            <a:r>
              <a:rPr lang="en-IN" sz="1200" b="0" i="0" kern="1200" dirty="0" err="1">
                <a:solidFill>
                  <a:schemeClr val="tx1"/>
                </a:solidFill>
                <a:effectLst/>
                <a:latin typeface="+mn-lt"/>
                <a:ea typeface="+mn-ea"/>
                <a:cs typeface="+mn-cs"/>
              </a:rPr>
              <a:t>Posman</a:t>
            </a:r>
            <a:r>
              <a:rPr lang="en-IN" sz="1200" b="0" i="0" kern="1200" dirty="0">
                <a:solidFill>
                  <a:schemeClr val="tx1"/>
                </a:solidFill>
                <a:effectLst/>
                <a:latin typeface="+mn-lt"/>
                <a:ea typeface="+mn-ea"/>
                <a:cs typeface="+mn-cs"/>
              </a:rPr>
              <a:t>, which is like simulating calling directly the</a:t>
            </a:r>
          </a:p>
          <a:p>
            <a:r>
              <a:rPr lang="en-IN" sz="1200" b="0" i="0" kern="1200" dirty="0">
                <a:solidFill>
                  <a:schemeClr val="tx1"/>
                </a:solidFill>
                <a:effectLst/>
                <a:latin typeface="+mn-lt"/>
                <a:ea typeface="+mn-ea"/>
                <a:cs typeface="+mn-cs"/>
              </a:rPr>
              <a:t>app, it is giving me the simple response, saying that you are not authorized person to call this app.</a:t>
            </a:r>
          </a:p>
          <a:p>
            <a:r>
              <a:rPr lang="en-IN" sz="1200" b="0" i="0" kern="1200" dirty="0">
                <a:solidFill>
                  <a:schemeClr val="tx1"/>
                </a:solidFill>
                <a:effectLst/>
                <a:latin typeface="+mn-lt"/>
                <a:ea typeface="+mn-ea"/>
                <a:cs typeface="+mn-cs"/>
              </a:rPr>
              <a:t>So now what I will do is I will try to add security by providing my credentials to you, by selecting</a:t>
            </a:r>
          </a:p>
          <a:p>
            <a:r>
              <a:rPr lang="en-IN" sz="1200" b="0" i="0" kern="1200" dirty="0">
                <a:solidFill>
                  <a:schemeClr val="tx1"/>
                </a:solidFill>
                <a:effectLst/>
                <a:latin typeface="+mn-lt"/>
                <a:ea typeface="+mn-ea"/>
                <a:cs typeface="+mn-cs"/>
              </a:rPr>
              <a:t>basic </a:t>
            </a:r>
            <a:r>
              <a:rPr lang="en-IN" sz="1200" b="0" i="0" kern="1200" dirty="0" err="1">
                <a:solidFill>
                  <a:schemeClr val="tx1"/>
                </a:solidFill>
                <a:effectLst/>
                <a:latin typeface="+mn-lt"/>
                <a:ea typeface="+mn-ea"/>
                <a:cs typeface="+mn-cs"/>
              </a:rPr>
              <a:t>auth</a:t>
            </a:r>
            <a:r>
              <a:rPr lang="en-IN" sz="1200" b="0" i="0" kern="1200" dirty="0">
                <a:solidFill>
                  <a:schemeClr val="tx1"/>
                </a:solidFill>
                <a:effectLst/>
                <a:latin typeface="+mn-lt"/>
                <a:ea typeface="+mn-ea"/>
                <a:cs typeface="+mn-cs"/>
              </a:rPr>
              <a:t> under authorization app.</a:t>
            </a:r>
          </a:p>
          <a:p>
            <a:r>
              <a:rPr lang="en-IN" sz="1200" b="0" i="0" kern="1200" dirty="0">
                <a:solidFill>
                  <a:schemeClr val="tx1"/>
                </a:solidFill>
                <a:effectLst/>
                <a:latin typeface="+mn-lt"/>
                <a:ea typeface="+mn-ea"/>
                <a:cs typeface="+mn-cs"/>
              </a:rPr>
              <a:t>And I have entered my credentials here.</a:t>
            </a:r>
          </a:p>
          <a:p>
            <a:r>
              <a:rPr lang="en-IN" sz="1200" b="0" i="0" kern="1200" dirty="0">
                <a:solidFill>
                  <a:schemeClr val="tx1"/>
                </a:solidFill>
                <a:effectLst/>
                <a:latin typeface="+mn-lt"/>
                <a:ea typeface="+mn-ea"/>
                <a:cs typeface="+mn-cs"/>
              </a:rPr>
              <a:t>If I click send now, I should get that response, which you used to be to in the browser.</a:t>
            </a:r>
          </a:p>
          <a:p>
            <a:r>
              <a:rPr lang="en-IN" sz="1200" b="0" i="0" kern="1200" dirty="0">
                <a:solidFill>
                  <a:schemeClr val="tx1"/>
                </a:solidFill>
                <a:effectLst/>
                <a:latin typeface="+mn-lt"/>
                <a:ea typeface="+mn-ea"/>
                <a:cs typeface="+mn-cs"/>
              </a:rPr>
              <a:t>So now we see that we receive the same response as in browser.</a:t>
            </a:r>
          </a:p>
          <a:p>
            <a:r>
              <a:rPr lang="en-IN" sz="1200" b="0" i="0" kern="1200" dirty="0">
                <a:solidFill>
                  <a:schemeClr val="tx1"/>
                </a:solidFill>
                <a:effectLst/>
                <a:latin typeface="+mn-lt"/>
                <a:ea typeface="+mn-ea"/>
                <a:cs typeface="+mn-cs"/>
              </a:rPr>
              <a:t>Now I'll try to call the same API by clicking on same and as expected will get the response which we</a:t>
            </a:r>
          </a:p>
          <a:p>
            <a:r>
              <a:rPr lang="en-IN" sz="1200" b="0" i="0" kern="1200" dirty="0">
                <a:solidFill>
                  <a:schemeClr val="tx1"/>
                </a:solidFill>
                <a:effectLst/>
                <a:latin typeface="+mn-lt"/>
                <a:ea typeface="+mn-ea"/>
                <a:cs typeface="+mn-cs"/>
              </a:rPr>
              <a:t>already receive to make things understanding.</a:t>
            </a:r>
          </a:p>
          <a:p>
            <a:r>
              <a:rPr lang="en-IN" sz="1200" b="0" i="0" kern="1200" dirty="0">
                <a:solidFill>
                  <a:schemeClr val="tx1"/>
                </a:solidFill>
                <a:effectLst/>
                <a:latin typeface="+mn-lt"/>
                <a:ea typeface="+mn-ea"/>
                <a:cs typeface="+mn-cs"/>
              </a:rPr>
              <a:t>I will go and remove the ID details, which means the next time that I'm going to send the API request</a:t>
            </a:r>
          </a:p>
          <a:p>
            <a:r>
              <a:rPr lang="en-IN" sz="1200" b="0" i="0" kern="1200" dirty="0">
                <a:solidFill>
                  <a:schemeClr val="tx1"/>
                </a:solidFill>
                <a:effectLst/>
                <a:latin typeface="+mn-lt"/>
                <a:ea typeface="+mn-ea"/>
                <a:cs typeface="+mn-cs"/>
              </a:rPr>
              <a:t>to my back and I'm not providing my credentials.</a:t>
            </a:r>
          </a:p>
          <a:p>
            <a:r>
              <a:rPr lang="en-IN" sz="1200" b="0" i="0" kern="1200" dirty="0">
                <a:solidFill>
                  <a:schemeClr val="tx1"/>
                </a:solidFill>
                <a:effectLst/>
                <a:latin typeface="+mn-lt"/>
                <a:ea typeface="+mn-ea"/>
                <a:cs typeface="+mn-cs"/>
              </a:rPr>
              <a:t>Surprisingly, even without credentials, I'm getting a valid response like an automatic an authorized</a:t>
            </a:r>
          </a:p>
          <a:p>
            <a:r>
              <a:rPr lang="en-IN" sz="1200" b="0" i="0" kern="1200" dirty="0">
                <a:solidFill>
                  <a:schemeClr val="tx1"/>
                </a:solidFill>
                <a:effectLst/>
                <a:latin typeface="+mn-lt"/>
                <a:ea typeface="+mn-ea"/>
                <a:cs typeface="+mn-cs"/>
              </a:rPr>
              <a:t>user.</a:t>
            </a:r>
          </a:p>
          <a:p>
            <a:r>
              <a:rPr lang="en-IN" sz="1200" b="0" i="0" kern="1200" dirty="0">
                <a:solidFill>
                  <a:schemeClr val="tx1"/>
                </a:solidFill>
                <a:effectLst/>
                <a:latin typeface="+mn-lt"/>
                <a:ea typeface="+mn-ea"/>
                <a:cs typeface="+mn-cs"/>
              </a:rPr>
              <a:t>So what is happening really in the backend?</a:t>
            </a:r>
          </a:p>
          <a:p>
            <a:r>
              <a:rPr lang="en-IN" sz="1200" b="0" i="0" kern="1200" dirty="0">
                <a:solidFill>
                  <a:schemeClr val="tx1"/>
                </a:solidFill>
                <a:effectLst/>
                <a:latin typeface="+mn-lt"/>
                <a:ea typeface="+mn-ea"/>
                <a:cs typeface="+mn-cs"/>
              </a:rPr>
              <a:t>So whenever we are making a request to your backend spring security, so what will happen is it will</a:t>
            </a:r>
          </a:p>
          <a:p>
            <a:r>
              <a:rPr lang="en-IN" sz="1200" b="0" i="0" kern="1200" dirty="0">
                <a:solidFill>
                  <a:schemeClr val="tx1"/>
                </a:solidFill>
                <a:effectLst/>
                <a:latin typeface="+mn-lt"/>
                <a:ea typeface="+mn-ea"/>
                <a:cs typeface="+mn-cs"/>
              </a:rPr>
              <a:t>give you an idea of talking to you.</a:t>
            </a:r>
          </a:p>
          <a:p>
            <a:r>
              <a:rPr lang="en-IN" sz="1200" b="0" i="0" kern="1200" dirty="0">
                <a:solidFill>
                  <a:schemeClr val="tx1"/>
                </a:solidFill>
                <a:effectLst/>
                <a:latin typeface="+mn-lt"/>
                <a:ea typeface="+mn-ea"/>
                <a:cs typeface="+mn-cs"/>
              </a:rPr>
              <a:t>That means that token will be shared for all for the request so that we have an advantage here where</a:t>
            </a:r>
          </a:p>
          <a:p>
            <a:r>
              <a:rPr lang="en-IN" sz="1200" b="0" i="0" kern="1200" dirty="0">
                <a:solidFill>
                  <a:schemeClr val="tx1"/>
                </a:solidFill>
                <a:effectLst/>
                <a:latin typeface="+mn-lt"/>
                <a:ea typeface="+mn-ea"/>
                <a:cs typeface="+mn-cs"/>
              </a:rPr>
              <a:t>we don't have to ask the user.</a:t>
            </a:r>
          </a:p>
          <a:p>
            <a:r>
              <a:rPr lang="en-IN" sz="1200" b="0" i="0" kern="1200" dirty="0">
                <a:solidFill>
                  <a:schemeClr val="tx1"/>
                </a:solidFill>
                <a:effectLst/>
                <a:latin typeface="+mn-lt"/>
                <a:ea typeface="+mn-ea"/>
                <a:cs typeface="+mn-cs"/>
              </a:rPr>
              <a:t>We don't have to store the user credentials every time to pass or the network, which is a security</a:t>
            </a:r>
          </a:p>
          <a:p>
            <a:r>
              <a:rPr lang="en-IN" sz="1200" b="0" i="0" kern="1200" dirty="0">
                <a:solidFill>
                  <a:schemeClr val="tx1"/>
                </a:solidFill>
                <a:effectLst/>
                <a:latin typeface="+mn-lt"/>
                <a:ea typeface="+mn-ea"/>
                <a:cs typeface="+mn-cs"/>
              </a:rPr>
              <a:t>issue.</a:t>
            </a:r>
          </a:p>
          <a:p>
            <a:r>
              <a:rPr lang="en-IN" sz="1200" b="0" i="0" kern="1200" dirty="0">
                <a:solidFill>
                  <a:schemeClr val="tx1"/>
                </a:solidFill>
                <a:effectLst/>
                <a:latin typeface="+mn-lt"/>
                <a:ea typeface="+mn-ea"/>
                <a:cs typeface="+mn-cs"/>
              </a:rPr>
              <a:t>So how this is working.</a:t>
            </a:r>
          </a:p>
          <a:p>
            <a:r>
              <a:rPr lang="en-IN" sz="1200" b="0" i="0" kern="1200" dirty="0">
                <a:solidFill>
                  <a:schemeClr val="tx1"/>
                </a:solidFill>
                <a:effectLst/>
                <a:latin typeface="+mn-lt"/>
                <a:ea typeface="+mn-ea"/>
                <a:cs typeface="+mn-cs"/>
              </a:rPr>
              <a:t>So if we go and see the cookies, so this is the idea that I have resumed as soon as my self authenticated,</a:t>
            </a:r>
          </a:p>
          <a:p>
            <a:r>
              <a:rPr lang="en-IN" sz="1200" b="0" i="0" kern="1200" dirty="0">
                <a:solidFill>
                  <a:schemeClr val="tx1"/>
                </a:solidFill>
                <a:effectLst/>
                <a:latin typeface="+mn-lt"/>
                <a:ea typeface="+mn-ea"/>
                <a:cs typeface="+mn-cs"/>
              </a:rPr>
              <a:t>the idea will be also shared in the scenarios where I'm not authorized.</a:t>
            </a:r>
          </a:p>
          <a:p>
            <a:r>
              <a:rPr lang="en-IN" sz="1200" b="0" i="0" kern="1200" dirty="0">
                <a:solidFill>
                  <a:schemeClr val="tx1"/>
                </a:solidFill>
                <a:effectLst/>
                <a:latin typeface="+mn-lt"/>
                <a:ea typeface="+mn-ea"/>
                <a:cs typeface="+mn-cs"/>
              </a:rPr>
              <a:t>Also, these ideas will be stored at the shipping container level and each ID it will store whether</a:t>
            </a:r>
          </a:p>
          <a:p>
            <a:r>
              <a:rPr lang="en-IN" sz="1200" b="0" i="0" kern="1200" dirty="0">
                <a:solidFill>
                  <a:schemeClr val="tx1"/>
                </a:solidFill>
                <a:effectLst/>
                <a:latin typeface="+mn-lt"/>
                <a:ea typeface="+mn-ea"/>
                <a:cs typeface="+mn-cs"/>
              </a:rPr>
              <a:t>this ideas are valid, authenticated user are not valid, authenticated user.</a:t>
            </a:r>
          </a:p>
          <a:p>
            <a:r>
              <a:rPr lang="en-IN" sz="1200" b="0" i="0" kern="1200" dirty="0">
                <a:solidFill>
                  <a:schemeClr val="tx1"/>
                </a:solidFill>
                <a:effectLst/>
                <a:latin typeface="+mn-lt"/>
                <a:ea typeface="+mn-ea"/>
                <a:cs typeface="+mn-cs"/>
              </a:rPr>
              <a:t>So now to make things clear, I will go ahead and remove this cookie.</a:t>
            </a:r>
          </a:p>
          <a:p>
            <a:r>
              <a:rPr lang="en-IN" sz="1200" b="0" i="0" kern="1200" dirty="0">
                <a:solidFill>
                  <a:schemeClr val="tx1"/>
                </a:solidFill>
                <a:effectLst/>
                <a:latin typeface="+mn-lt"/>
                <a:ea typeface="+mn-ea"/>
                <a:cs typeface="+mn-cs"/>
              </a:rPr>
              <a:t>Just go to cookies and I'm deleting this cookie.</a:t>
            </a:r>
          </a:p>
          <a:p>
            <a:r>
              <a:rPr lang="en-IN" sz="1200" b="0" i="0" kern="1200" dirty="0">
                <a:solidFill>
                  <a:schemeClr val="tx1"/>
                </a:solidFill>
                <a:effectLst/>
                <a:latin typeface="+mn-lt"/>
                <a:ea typeface="+mn-ea"/>
                <a:cs typeface="+mn-cs"/>
              </a:rPr>
              <a:t>That means now we don't have any credentials.</a:t>
            </a:r>
          </a:p>
          <a:p>
            <a:r>
              <a:rPr lang="en-IN" sz="1200" b="0" i="0" kern="1200" dirty="0">
                <a:solidFill>
                  <a:schemeClr val="tx1"/>
                </a:solidFill>
                <a:effectLst/>
                <a:latin typeface="+mn-lt"/>
                <a:ea typeface="+mn-ea"/>
                <a:cs typeface="+mn-cs"/>
              </a:rPr>
              <a:t>I'm tired and we don't have cookie also that we received initially.</a:t>
            </a:r>
          </a:p>
          <a:p>
            <a:r>
              <a:rPr lang="en-IN" sz="1200" b="0" i="0" kern="1200" dirty="0">
                <a:solidFill>
                  <a:schemeClr val="tx1"/>
                </a:solidFill>
                <a:effectLst/>
                <a:latin typeface="+mn-lt"/>
                <a:ea typeface="+mn-ea"/>
                <a:cs typeface="+mn-cs"/>
              </a:rPr>
              <a:t>And clicking on this send will get me for not one unauthorized user.</a:t>
            </a:r>
          </a:p>
          <a:p>
            <a:r>
              <a:rPr lang="en-IN" sz="1200" b="0" i="0" kern="1200" dirty="0">
                <a:solidFill>
                  <a:schemeClr val="tx1"/>
                </a:solidFill>
                <a:effectLst/>
                <a:latin typeface="+mn-lt"/>
                <a:ea typeface="+mn-ea"/>
                <a:cs typeface="+mn-cs"/>
              </a:rPr>
              <a:t>That means I didn't provide my credentials.</a:t>
            </a:r>
          </a:p>
          <a:p>
            <a:r>
              <a:rPr lang="en-IN" sz="1200" b="0" i="0" kern="1200" dirty="0">
                <a:solidFill>
                  <a:schemeClr val="tx1"/>
                </a:solidFill>
                <a:effectLst/>
                <a:latin typeface="+mn-lt"/>
                <a:ea typeface="+mn-ea"/>
                <a:cs typeface="+mn-cs"/>
              </a:rPr>
              <a:t>And at the same time I removed the cookie of the idea token that I received from the backend during</a:t>
            </a:r>
          </a:p>
          <a:p>
            <a:r>
              <a:rPr lang="en-IN" sz="1200" b="0" i="0" kern="1200" dirty="0">
                <a:solidFill>
                  <a:schemeClr val="tx1"/>
                </a:solidFill>
                <a:effectLst/>
                <a:latin typeface="+mn-lt"/>
                <a:ea typeface="+mn-ea"/>
                <a:cs typeface="+mn-cs"/>
              </a:rPr>
              <a:t>very first time.</a:t>
            </a:r>
          </a:p>
          <a:p>
            <a:r>
              <a:rPr lang="en-IN" sz="1200" b="0" i="0" kern="1200" dirty="0">
                <a:solidFill>
                  <a:schemeClr val="tx1"/>
                </a:solidFill>
                <a:effectLst/>
                <a:latin typeface="+mn-lt"/>
                <a:ea typeface="+mn-ea"/>
                <a:cs typeface="+mn-cs"/>
              </a:rPr>
              <a:t>And you can see the token now.</a:t>
            </a:r>
          </a:p>
          <a:p>
            <a:r>
              <a:rPr lang="en-IN" sz="1200" b="0" i="0" kern="1200" dirty="0">
                <a:solidFill>
                  <a:schemeClr val="tx1"/>
                </a:solidFill>
                <a:effectLst/>
                <a:latin typeface="+mn-lt"/>
                <a:ea typeface="+mn-ea"/>
                <a:cs typeface="+mn-cs"/>
              </a:rPr>
              <a:t>Also, I presume that means this token is an invalid token from the back.</a:t>
            </a:r>
          </a:p>
          <a:p>
            <a:r>
              <a:rPr lang="en-IN" sz="1200" b="0" i="0" kern="1200" dirty="0">
                <a:solidFill>
                  <a:schemeClr val="tx1"/>
                </a:solidFill>
                <a:effectLst/>
                <a:latin typeface="+mn-lt"/>
                <a:ea typeface="+mn-ea"/>
                <a:cs typeface="+mn-cs"/>
              </a:rPr>
              <a:t>And if I go ahead and call with the same no other details, I will get the same token every time because</a:t>
            </a:r>
          </a:p>
          <a:p>
            <a:r>
              <a:rPr lang="en-IN" sz="1200" b="0" i="0" kern="1200" dirty="0">
                <a:solidFill>
                  <a:schemeClr val="tx1"/>
                </a:solidFill>
                <a:effectLst/>
                <a:latin typeface="+mn-lt"/>
                <a:ea typeface="+mn-ea"/>
                <a:cs typeface="+mn-cs"/>
              </a:rPr>
              <a:t>there is nothing changed from a security perspective.</a:t>
            </a:r>
          </a:p>
          <a:p>
            <a:r>
              <a:rPr lang="en-IN" sz="1200" b="0" i="0" kern="1200" dirty="0">
                <a:solidFill>
                  <a:schemeClr val="tx1"/>
                </a:solidFill>
                <a:effectLst/>
                <a:latin typeface="+mn-lt"/>
                <a:ea typeface="+mn-ea"/>
                <a:cs typeface="+mn-cs"/>
              </a:rPr>
              <a:t>So this time I'll go and add authentication details again.</a:t>
            </a:r>
          </a:p>
          <a:p>
            <a:r>
              <a:rPr lang="en-IN" sz="1200" b="0" i="0" kern="1200" dirty="0">
                <a:solidFill>
                  <a:schemeClr val="tx1"/>
                </a:solidFill>
                <a:effectLst/>
                <a:latin typeface="+mn-lt"/>
                <a:ea typeface="+mn-ea"/>
                <a:cs typeface="+mn-cs"/>
              </a:rPr>
              <a:t>And you can see now the token I will change.</a:t>
            </a:r>
          </a:p>
          <a:p>
            <a:r>
              <a:rPr lang="en-IN" sz="1200" b="0" i="0" kern="1200" dirty="0">
                <a:solidFill>
                  <a:schemeClr val="tx1"/>
                </a:solidFill>
                <a:effectLst/>
                <a:latin typeface="+mn-lt"/>
                <a:ea typeface="+mn-ea"/>
                <a:cs typeface="+mn-cs"/>
              </a:rPr>
              <a:t>Right now it is starting with nine to be.</a:t>
            </a:r>
          </a:p>
          <a:p>
            <a:r>
              <a:rPr lang="en-IN" sz="1200" b="0" i="0" kern="1200" dirty="0">
                <a:solidFill>
                  <a:schemeClr val="tx1"/>
                </a:solidFill>
                <a:effectLst/>
                <a:latin typeface="+mn-lt"/>
                <a:ea typeface="+mn-ea"/>
                <a:cs typeface="+mn-cs"/>
              </a:rPr>
              <a:t>And as soon as I click and send the token, I will change to main three.</a:t>
            </a:r>
          </a:p>
          <a:p>
            <a:r>
              <a:rPr lang="en-IN" sz="1200" b="0" i="0" kern="1200" dirty="0">
                <a:solidFill>
                  <a:schemeClr val="tx1"/>
                </a:solidFill>
                <a:effectLst/>
                <a:latin typeface="+mn-lt"/>
                <a:ea typeface="+mn-ea"/>
                <a:cs typeface="+mn-cs"/>
              </a:rPr>
              <a:t>That means the previous token is invalid and this token is invalid, removing the authentication details.</a:t>
            </a:r>
          </a:p>
          <a:p>
            <a:r>
              <a:rPr lang="en-IN" sz="1200" b="0" i="0" kern="1200" dirty="0">
                <a:solidFill>
                  <a:schemeClr val="tx1"/>
                </a:solidFill>
                <a:effectLst/>
                <a:latin typeface="+mn-lt"/>
                <a:ea typeface="+mn-ea"/>
                <a:cs typeface="+mn-cs"/>
              </a:rPr>
              <a:t>And since I have this cookie going in my head that every time, which is 98, my spring security server</a:t>
            </a:r>
          </a:p>
          <a:p>
            <a:r>
              <a:rPr lang="en-IN" sz="1200" b="0" i="0" kern="1200" dirty="0">
                <a:solidFill>
                  <a:schemeClr val="tx1"/>
                </a:solidFill>
                <a:effectLst/>
                <a:latin typeface="+mn-lt"/>
                <a:ea typeface="+mn-ea"/>
                <a:cs typeface="+mn-cs"/>
              </a:rPr>
              <a:t>will give me a response of welcome from spring application with security, which we coded in the back.</a:t>
            </a:r>
          </a:p>
          <a:p>
            <a:r>
              <a:rPr lang="en-IN" sz="1200" b="0" i="0" kern="1200" dirty="0">
                <a:solidFill>
                  <a:schemeClr val="tx1"/>
                </a:solidFill>
                <a:effectLst/>
                <a:latin typeface="+mn-lt"/>
                <a:ea typeface="+mn-ea"/>
                <a:cs typeface="+mn-cs"/>
              </a:rPr>
              <a:t>So this is how things works internally.</a:t>
            </a:r>
          </a:p>
          <a:p>
            <a:r>
              <a:rPr lang="en-IN" sz="1200" b="0" i="0" kern="1200" dirty="0">
                <a:solidFill>
                  <a:schemeClr val="tx1"/>
                </a:solidFill>
                <a:effectLst/>
                <a:latin typeface="+mn-lt"/>
                <a:ea typeface="+mn-ea"/>
                <a:cs typeface="+mn-cs"/>
              </a:rPr>
              <a:t>I hope you are understanding how spring security provides all the features of not sharing the credentials</a:t>
            </a:r>
          </a:p>
          <a:p>
            <a:r>
              <a:rPr lang="en-IN" sz="1200" b="0" i="0" kern="1200" dirty="0">
                <a:solidFill>
                  <a:schemeClr val="tx1"/>
                </a:solidFill>
                <a:effectLst/>
                <a:latin typeface="+mn-lt"/>
                <a:ea typeface="+mn-ea"/>
                <a:cs typeface="+mn-cs"/>
              </a:rPr>
              <a:t>for each and every request.</a:t>
            </a:r>
          </a:p>
          <a:p>
            <a:r>
              <a:rPr lang="en-IN" sz="1200" b="0" i="0" kern="1200" dirty="0">
                <a:solidFill>
                  <a:schemeClr val="tx1"/>
                </a:solidFill>
                <a:effectLst/>
                <a:latin typeface="+mn-lt"/>
                <a:ea typeface="+mn-ea"/>
                <a:cs typeface="+mn-cs"/>
              </a:rPr>
              <a:t>And at the same time, I also not only to spring security or spring container that you have to protect</a:t>
            </a:r>
          </a:p>
          <a:p>
            <a:r>
              <a:rPr lang="en-IN" sz="1200" b="0" i="0" kern="1200" dirty="0">
                <a:solidFill>
                  <a:schemeClr val="tx1"/>
                </a:solidFill>
                <a:effectLst/>
                <a:latin typeface="+mn-lt"/>
                <a:ea typeface="+mn-ea"/>
                <a:cs typeface="+mn-cs"/>
              </a:rPr>
              <a:t>my welcome at.</a:t>
            </a:r>
          </a:p>
          <a:p>
            <a:r>
              <a:rPr lang="en-IN" sz="1200" b="0" i="0" kern="1200" dirty="0">
                <a:solidFill>
                  <a:schemeClr val="tx1"/>
                </a:solidFill>
                <a:effectLst/>
                <a:latin typeface="+mn-lt"/>
                <a:ea typeface="+mn-ea"/>
                <a:cs typeface="+mn-cs"/>
              </a:rPr>
              <a:t>Not conflict.</a:t>
            </a:r>
          </a:p>
          <a:p>
            <a:r>
              <a:rPr lang="en-IN" sz="1200" b="0" i="0" kern="1200" dirty="0">
                <a:solidFill>
                  <a:schemeClr val="tx1"/>
                </a:solidFill>
                <a:effectLst/>
                <a:latin typeface="+mn-lt"/>
                <a:ea typeface="+mn-ea"/>
                <a:cs typeface="+mn-cs"/>
              </a:rPr>
              <a:t>No, I just added it as a dependency by default, the spring container will protect all the airspace</a:t>
            </a:r>
          </a:p>
          <a:p>
            <a:r>
              <a:rPr lang="en-IN" sz="1200" b="0" i="0" kern="1200" dirty="0">
                <a:solidFill>
                  <a:schemeClr val="tx1"/>
                </a:solidFill>
                <a:effectLst/>
                <a:latin typeface="+mn-lt"/>
                <a:ea typeface="+mn-ea"/>
                <a:cs typeface="+mn-cs"/>
              </a:rPr>
              <a:t>associated inside an application.</a:t>
            </a:r>
          </a:p>
          <a:p>
            <a:r>
              <a:rPr lang="en-IN" sz="1200" b="0" i="0" kern="1200" dirty="0">
                <a:solidFill>
                  <a:schemeClr val="tx1"/>
                </a:solidFill>
                <a:effectLst/>
                <a:latin typeface="+mn-lt"/>
                <a:ea typeface="+mn-ea"/>
                <a:cs typeface="+mn-cs"/>
              </a:rPr>
              <a:t>But this is how the default </a:t>
            </a:r>
            <a:r>
              <a:rPr lang="en-IN" sz="1200" b="0" i="0" kern="1200" dirty="0" err="1">
                <a:solidFill>
                  <a:schemeClr val="tx1"/>
                </a:solidFill>
                <a:effectLst/>
                <a:latin typeface="+mn-lt"/>
                <a:ea typeface="+mn-ea"/>
                <a:cs typeface="+mn-cs"/>
              </a:rPr>
              <a:t>behavior</a:t>
            </a:r>
            <a:r>
              <a:rPr lang="en-IN" sz="1200" b="0" i="0" kern="1200" dirty="0">
                <a:solidFill>
                  <a:schemeClr val="tx1"/>
                </a:solidFill>
                <a:effectLst/>
                <a:latin typeface="+mn-lt"/>
                <a:ea typeface="+mn-ea"/>
                <a:cs typeface="+mn-cs"/>
              </a:rPr>
              <a:t> of things are making sense to you.</a:t>
            </a:r>
          </a:p>
          <a:p>
            <a:r>
              <a:rPr lang="en-IN" sz="1200" b="0" i="0" kern="1200" dirty="0">
                <a:solidFill>
                  <a:schemeClr val="tx1"/>
                </a:solidFill>
                <a:effectLst/>
                <a:latin typeface="+mn-lt"/>
                <a:ea typeface="+mn-ea"/>
                <a:cs typeface="+mn-cs"/>
              </a:rPr>
              <a:t>We'll catch you next week.</a:t>
            </a:r>
          </a:p>
          <a:p>
            <a:r>
              <a:rPr lang="en-IN" sz="1200" b="0" i="0" u="sng" kern="1200">
                <a:solidFill>
                  <a:schemeClr val="tx1"/>
                </a:solidFill>
                <a:effectLst/>
                <a:latin typeface="+mn-lt"/>
                <a:ea typeface="+mn-ea"/>
                <a:cs typeface="+mn-cs"/>
              </a:rPr>
              <a:t>Thank you.</a:t>
            </a:r>
          </a:p>
          <a:p>
            <a:endParaRPr lang="en-IN"/>
          </a:p>
        </p:txBody>
      </p:sp>
      <p:sp>
        <p:nvSpPr>
          <p:cNvPr id="4" name="Slide Number Placeholder 3"/>
          <p:cNvSpPr>
            <a:spLocks noGrp="1"/>
          </p:cNvSpPr>
          <p:nvPr>
            <p:ph type="sldNum" sz="quarter" idx="10"/>
          </p:nvPr>
        </p:nvSpPr>
        <p:spPr/>
        <p:txBody>
          <a:bodyPr/>
          <a:lstStyle/>
          <a:p>
            <a:fld id="{F93199CD-3E1B-4AE6-990F-76F925F5EA9F}" type="slidenum">
              <a:rPr lang="en-IN" smtClean="0"/>
              <a:t>21</a:t>
            </a:fld>
            <a:endParaRPr lang="en-IN"/>
          </a:p>
        </p:txBody>
      </p:sp>
    </p:spTree>
    <p:extLst>
      <p:ext uri="{BB962C8B-B14F-4D97-AF65-F5344CB8AC3E}">
        <p14:creationId xmlns:p14="http://schemas.microsoft.com/office/powerpoint/2010/main" val="22560956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3/31/23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3/31/23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144001" cy="671736"/>
          </a:xfrm>
        </p:spPr>
        <p:txBody>
          <a:bodyPr anchor="t"/>
          <a:lstStyle/>
          <a:p>
            <a:r>
              <a:rPr lang="en-US" dirty="0"/>
              <a:t>Click to edit Master title style</a:t>
            </a:r>
            <a:endParaRPr dirty="0"/>
          </a:p>
        </p:txBody>
      </p:sp>
      <p:sp>
        <p:nvSpPr>
          <p:cNvPr id="3" name="Content Placeholder 2"/>
          <p:cNvSpPr>
            <a:spLocks noGrp="1"/>
          </p:cNvSpPr>
          <p:nvPr>
            <p:ph idx="1"/>
          </p:nvPr>
        </p:nvSpPr>
        <p:spPr>
          <a:xfrm>
            <a:off x="1522413" y="1268761"/>
            <a:ext cx="9134391" cy="4751040"/>
          </a:xfrm>
        </p:spPr>
        <p:txBody>
          <a:bodyPr/>
          <a:lstStyle>
            <a:lvl5pPr>
              <a:defRPr/>
            </a:lvl5pPr>
            <a:lvl6pPr>
              <a:defRPr/>
            </a:lvl6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Footer Placeholder 4"/>
          <p:cNvSpPr>
            <a:spLocks noGrp="1"/>
          </p:cNvSpPr>
          <p:nvPr>
            <p:ph type="ftr" sz="quarter" idx="11"/>
          </p:nvPr>
        </p:nvSpPr>
        <p:spPr/>
        <p:txBody>
          <a:bodyPr/>
          <a:lstStyle/>
          <a:p>
            <a:r>
              <a:rPr lang="en-US" dirty="0"/>
              <a:t>Ashu Jauhari </a:t>
            </a:r>
          </a:p>
        </p:txBody>
      </p:sp>
      <p:sp>
        <p:nvSpPr>
          <p:cNvPr id="4" name="Date Placeholder 3"/>
          <p:cNvSpPr>
            <a:spLocks noGrp="1"/>
          </p:cNvSpPr>
          <p:nvPr>
            <p:ph type="dt" sz="half" idx="10"/>
          </p:nvPr>
        </p:nvSpPr>
        <p:spPr/>
        <p:txBody>
          <a:bodyPr/>
          <a:lstStyle/>
          <a:p>
            <a:fld id="{03F41C87-7AD9-4845-A077-840E4A0F3F06}" type="datetimeFigureOut">
              <a:rPr lang="en-US"/>
              <a:t>3/31/23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Ashu Jauhari</a:t>
            </a:r>
          </a:p>
        </p:txBody>
      </p:sp>
      <p:sp>
        <p:nvSpPr>
          <p:cNvPr id="4" name="Date Placeholder 3"/>
          <p:cNvSpPr>
            <a:spLocks noGrp="1"/>
          </p:cNvSpPr>
          <p:nvPr>
            <p:ph type="dt" sz="half" idx="10"/>
          </p:nvPr>
        </p:nvSpPr>
        <p:spPr/>
        <p:txBody>
          <a:bodyPr/>
          <a:lstStyle/>
          <a:p>
            <a:fld id="{03F41C87-7AD9-4845-A077-840E4A0F3F06}" type="datetimeFigureOut">
              <a:rPr lang="en-US"/>
              <a:t>3/31/23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3/31/23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3/31/23</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Ashu Jauhari</a:t>
            </a:r>
          </a:p>
          <a:p>
            <a:endParaRPr lang="en-US" dirty="0"/>
          </a:p>
        </p:txBody>
      </p:sp>
      <p:sp>
        <p:nvSpPr>
          <p:cNvPr id="3" name="Date Placeholder 2"/>
          <p:cNvSpPr>
            <a:spLocks noGrp="1"/>
          </p:cNvSpPr>
          <p:nvPr>
            <p:ph type="dt" sz="half" idx="10"/>
          </p:nvPr>
        </p:nvSpPr>
        <p:spPr/>
        <p:txBody>
          <a:bodyPr/>
          <a:lstStyle/>
          <a:p>
            <a:fld id="{03F41C87-7AD9-4845-A077-840E4A0F3F06}" type="datetimeFigureOut">
              <a:rPr lang="en-US"/>
              <a:t>3/31/23</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3/31/23</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3/31/23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3/31/23</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Ashu Jauhari</a:t>
            </a:r>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3/31/23</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wmf"/></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Spring Security </a:t>
            </a:r>
          </a:p>
        </p:txBody>
      </p:sp>
      <p:sp>
        <p:nvSpPr>
          <p:cNvPr id="3" name="Subtitle 2"/>
          <p:cNvSpPr>
            <a:spLocks noGrp="1"/>
          </p:cNvSpPr>
          <p:nvPr>
            <p:ph type="subTitle" idx="1"/>
          </p:nvPr>
        </p:nvSpPr>
        <p:spPr/>
        <p:txBody>
          <a:bodyPr/>
          <a:lstStyle/>
          <a:p>
            <a:r>
              <a:rPr lang="en-IN" dirty="0"/>
              <a:t>2021</a:t>
            </a:r>
          </a:p>
        </p:txBody>
      </p:sp>
    </p:spTree>
    <p:extLst>
      <p:ext uri="{BB962C8B-B14F-4D97-AF65-F5344CB8AC3E}">
        <p14:creationId xmlns:p14="http://schemas.microsoft.com/office/powerpoint/2010/main" val="367831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How JWT works?</a:t>
            </a:r>
          </a:p>
        </p:txBody>
      </p:sp>
      <p:sp>
        <p:nvSpPr>
          <p:cNvPr id="3" name="Content Placeholder 2"/>
          <p:cNvSpPr>
            <a:spLocks noGrp="1"/>
          </p:cNvSpPr>
          <p:nvPr>
            <p:ph idx="1"/>
          </p:nvPr>
        </p:nvSpPr>
        <p:spPr/>
        <p:txBody>
          <a:bodyPr/>
          <a:lstStyle/>
          <a:p>
            <a:r>
              <a:rPr lang="en-IN" dirty="0"/>
              <a:t>Header</a:t>
            </a:r>
          </a:p>
          <a:p>
            <a:pPr lvl="1"/>
            <a:r>
              <a:rPr lang="en-IN" dirty="0"/>
              <a:t>{</a:t>
            </a:r>
            <a:r>
              <a:rPr lang="en-IN" dirty="0" err="1"/>
              <a:t>typ</a:t>
            </a:r>
            <a:r>
              <a:rPr lang="en-IN" dirty="0"/>
              <a:t>: ‘JWT’, </a:t>
            </a:r>
            <a:r>
              <a:rPr lang="en-IN" dirty="0" err="1"/>
              <a:t>alg</a:t>
            </a:r>
            <a:r>
              <a:rPr lang="en-IN" dirty="0"/>
              <a:t>: ‘HS256’}</a:t>
            </a:r>
          </a:p>
          <a:p>
            <a:r>
              <a:rPr lang="en-IN" dirty="0"/>
              <a:t>Payload</a:t>
            </a:r>
          </a:p>
          <a:p>
            <a:pPr lvl="1"/>
            <a:r>
              <a:rPr lang="en-IN" dirty="0"/>
              <a:t>JSON object of data</a:t>
            </a:r>
          </a:p>
          <a:p>
            <a:pPr lvl="1"/>
            <a:r>
              <a:rPr lang="en-IN" dirty="0"/>
              <a:t>{</a:t>
            </a:r>
            <a:r>
              <a:rPr lang="en-IN" dirty="0" err="1"/>
              <a:t>userId</a:t>
            </a:r>
            <a:r>
              <a:rPr lang="en-IN" dirty="0"/>
              <a:t>: 2} or maybe even {</a:t>
            </a:r>
            <a:r>
              <a:rPr lang="en-IN" dirty="0" err="1"/>
              <a:t>userId</a:t>
            </a:r>
            <a:r>
              <a:rPr lang="en-IN" dirty="0"/>
              <a:t>: 2, admin: true})</a:t>
            </a:r>
          </a:p>
          <a:p>
            <a:r>
              <a:rPr lang="en-IN" dirty="0"/>
              <a:t>Signature</a:t>
            </a:r>
          </a:p>
          <a:p>
            <a:pPr lvl="1"/>
            <a:r>
              <a:rPr lang="en-IN" dirty="0"/>
              <a:t>Hash of the encoded header, the encoded payload, and a “secret” key that you provide (stored safely on the server) using the algorithm defined in the header.</a:t>
            </a:r>
          </a:p>
          <a:p>
            <a:pPr marL="0" indent="0">
              <a:buNone/>
            </a:pPr>
            <a:r>
              <a:rPr lang="en-IN" dirty="0" err="1"/>
              <a:t>Eg</a:t>
            </a:r>
            <a:r>
              <a:rPr lang="en-IN" dirty="0"/>
              <a:t>: </a:t>
            </a:r>
            <a:r>
              <a:rPr lang="en-IN" dirty="0" err="1"/>
              <a:t>xxxxxxxx.yyyyy.zzzzzzzz</a:t>
            </a:r>
            <a:endParaRPr lang="en-IN" dirty="0"/>
          </a:p>
        </p:txBody>
      </p:sp>
      <p:sp>
        <p:nvSpPr>
          <p:cNvPr id="4" name="TextBox 3"/>
          <p:cNvSpPr txBox="1"/>
          <p:nvPr/>
        </p:nvSpPr>
        <p:spPr>
          <a:xfrm>
            <a:off x="1053852" y="6019801"/>
            <a:ext cx="1475084" cy="369332"/>
          </a:xfrm>
          <a:prstGeom prst="rect">
            <a:avLst/>
          </a:prstGeom>
          <a:noFill/>
        </p:spPr>
        <p:txBody>
          <a:bodyPr wrap="none" rtlCol="0">
            <a:spAutoFit/>
          </a:bodyPr>
          <a:lstStyle/>
          <a:p>
            <a:r>
              <a:rPr lang="en-IN" dirty="0"/>
              <a:t>https://jwt.io/</a:t>
            </a:r>
          </a:p>
        </p:txBody>
      </p:sp>
    </p:spTree>
    <p:extLst>
      <p:ext uri="{BB962C8B-B14F-4D97-AF65-F5344CB8AC3E}">
        <p14:creationId xmlns:p14="http://schemas.microsoft.com/office/powerpoint/2010/main" val="970374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JWT</a:t>
            </a:r>
          </a:p>
        </p:txBody>
      </p:sp>
      <p:sp>
        <p:nvSpPr>
          <p:cNvPr id="3" name="Content Placeholder 2"/>
          <p:cNvSpPr>
            <a:spLocks noGrp="1"/>
          </p:cNvSpPr>
          <p:nvPr>
            <p:ph idx="1"/>
          </p:nvPr>
        </p:nvSpPr>
        <p:spPr>
          <a:xfrm>
            <a:off x="333773" y="1268761"/>
            <a:ext cx="10323032" cy="4751040"/>
          </a:xfrm>
        </p:spPr>
        <p:txBody>
          <a:bodyPr/>
          <a:lstStyle/>
          <a:p>
            <a:r>
              <a:rPr lang="en-IN" dirty="0"/>
              <a:t>Generation of Token – Username/Password (POST)</a:t>
            </a:r>
          </a:p>
          <a:p>
            <a:r>
              <a:rPr lang="en-IN" dirty="0"/>
              <a:t>Validation of Token – Within Header </a:t>
            </a:r>
          </a:p>
        </p:txBody>
      </p:sp>
      <p:pic>
        <p:nvPicPr>
          <p:cNvPr id="4" name="Picture 3"/>
          <p:cNvPicPr>
            <a:picLocks noChangeAspect="1"/>
          </p:cNvPicPr>
          <p:nvPr/>
        </p:nvPicPr>
        <p:blipFill>
          <a:blip r:embed="rId2"/>
          <a:stretch>
            <a:fillRect/>
          </a:stretch>
        </p:blipFill>
        <p:spPr>
          <a:xfrm>
            <a:off x="2349996" y="2276872"/>
            <a:ext cx="5688632" cy="4091672"/>
          </a:xfrm>
          <a:prstGeom prst="rect">
            <a:avLst/>
          </a:prstGeom>
        </p:spPr>
      </p:pic>
    </p:spTree>
    <p:extLst>
      <p:ext uri="{BB962C8B-B14F-4D97-AF65-F5344CB8AC3E}">
        <p14:creationId xmlns:p14="http://schemas.microsoft.com/office/powerpoint/2010/main" val="106914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Advantage of Token Based authentication</a:t>
            </a:r>
          </a:p>
        </p:txBody>
      </p:sp>
      <p:sp>
        <p:nvSpPr>
          <p:cNvPr id="3" name="Content Placeholder 2"/>
          <p:cNvSpPr>
            <a:spLocks noGrp="1"/>
          </p:cNvSpPr>
          <p:nvPr>
            <p:ph idx="1"/>
          </p:nvPr>
        </p:nvSpPr>
        <p:spPr>
          <a:xfrm>
            <a:off x="189757" y="1268761"/>
            <a:ext cx="10467048" cy="4751040"/>
          </a:xfrm>
        </p:spPr>
        <p:txBody>
          <a:bodyPr/>
          <a:lstStyle/>
          <a:p>
            <a:pPr marL="457200" indent="-457200">
              <a:buAutoNum type="arabicPeriod"/>
            </a:pPr>
            <a:r>
              <a:rPr lang="en-IN" dirty="0"/>
              <a:t>Help us not to share username and password with every request.</a:t>
            </a:r>
          </a:p>
          <a:p>
            <a:pPr marL="457200" indent="-457200">
              <a:buAutoNum type="arabicPeriod"/>
            </a:pPr>
            <a:r>
              <a:rPr lang="en-IN" dirty="0"/>
              <a:t>Token can be invalidating </a:t>
            </a:r>
            <a:r>
              <a:rPr lang="en-IN" dirty="0">
                <a:solidFill>
                  <a:srgbClr val="FFC000"/>
                </a:solidFill>
              </a:rPr>
              <a:t>without invalidating the user credentials</a:t>
            </a:r>
            <a:r>
              <a:rPr lang="en-IN" dirty="0"/>
              <a:t>.</a:t>
            </a:r>
          </a:p>
          <a:p>
            <a:pPr marL="457200" indent="-457200">
              <a:buAutoNum type="arabicPeriod"/>
            </a:pPr>
            <a:r>
              <a:rPr lang="en-IN" dirty="0"/>
              <a:t>Token can be created with </a:t>
            </a:r>
            <a:r>
              <a:rPr lang="en-IN" dirty="0">
                <a:solidFill>
                  <a:srgbClr val="FFC000"/>
                </a:solidFill>
              </a:rPr>
              <a:t>short span life sp</a:t>
            </a:r>
            <a:r>
              <a:rPr lang="en-IN" dirty="0"/>
              <a:t>an.</a:t>
            </a:r>
          </a:p>
          <a:p>
            <a:pPr marL="457200" indent="-457200">
              <a:buAutoNum type="arabicPeriod"/>
            </a:pPr>
            <a:r>
              <a:rPr lang="en-IN" dirty="0"/>
              <a:t>Token can </a:t>
            </a:r>
            <a:r>
              <a:rPr lang="en-IN" dirty="0">
                <a:solidFill>
                  <a:srgbClr val="FFC000"/>
                </a:solidFill>
              </a:rPr>
              <a:t>store role and authorities </a:t>
            </a:r>
            <a:r>
              <a:rPr lang="en-IN" dirty="0"/>
              <a:t>etc.</a:t>
            </a:r>
          </a:p>
          <a:p>
            <a:pPr marL="457200" indent="-457200">
              <a:buAutoNum type="arabicPeriod"/>
            </a:pPr>
            <a:r>
              <a:rPr lang="en-IN" dirty="0"/>
              <a:t>Reusing same </a:t>
            </a:r>
            <a:r>
              <a:rPr lang="en-IN" dirty="0">
                <a:solidFill>
                  <a:srgbClr val="FFC000"/>
                </a:solidFill>
              </a:rPr>
              <a:t>token for authenticating </a:t>
            </a:r>
            <a:r>
              <a:rPr lang="en-IN" dirty="0"/>
              <a:t>the  user.</a:t>
            </a:r>
          </a:p>
        </p:txBody>
      </p:sp>
    </p:spTree>
    <p:extLst>
      <p:ext uri="{BB962C8B-B14F-4D97-AF65-F5344CB8AC3E}">
        <p14:creationId xmlns:p14="http://schemas.microsoft.com/office/powerpoint/2010/main" val="3388508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72988" y="3861048"/>
            <a:ext cx="7751204" cy="2872705"/>
          </a:xfrm>
          <a:prstGeom prst="rect">
            <a:avLst/>
          </a:prstGeom>
        </p:spPr>
      </p:pic>
      <p:sp>
        <p:nvSpPr>
          <p:cNvPr id="2" name="Title 1"/>
          <p:cNvSpPr>
            <a:spLocks noGrp="1"/>
          </p:cNvSpPr>
          <p:nvPr>
            <p:ph type="title"/>
          </p:nvPr>
        </p:nvSpPr>
        <p:spPr>
          <a:xfrm>
            <a:off x="1522413" y="44624"/>
            <a:ext cx="9144001" cy="671736"/>
          </a:xfrm>
        </p:spPr>
        <p:txBody>
          <a:bodyPr/>
          <a:lstStyle/>
          <a:p>
            <a:r>
              <a:rPr lang="en-IN" dirty="0"/>
              <a:t>Spring Security Example</a:t>
            </a:r>
          </a:p>
        </p:txBody>
      </p:sp>
      <p:sp>
        <p:nvSpPr>
          <p:cNvPr id="3" name="Content Placeholder 2"/>
          <p:cNvSpPr>
            <a:spLocks noGrp="1"/>
          </p:cNvSpPr>
          <p:nvPr>
            <p:ph idx="1"/>
          </p:nvPr>
        </p:nvSpPr>
        <p:spPr/>
        <p:txBody>
          <a:bodyPr/>
          <a:lstStyle/>
          <a:p>
            <a:endParaRPr lang="en-IN"/>
          </a:p>
        </p:txBody>
      </p:sp>
      <p:graphicFrame>
        <p:nvGraphicFramePr>
          <p:cNvPr id="4" name="Object 3"/>
          <p:cNvGraphicFramePr>
            <a:graphicFrameLocks noChangeAspect="1"/>
          </p:cNvGraphicFramePr>
          <p:nvPr>
            <p:extLst>
              <p:ext uri="{D42A27DB-BD31-4B8C-83A1-F6EECF244321}">
                <p14:modId xmlns:p14="http://schemas.microsoft.com/office/powerpoint/2010/main" val="3495642357"/>
              </p:ext>
            </p:extLst>
          </p:nvPr>
        </p:nvGraphicFramePr>
        <p:xfrm>
          <a:off x="5839863" y="6303218"/>
          <a:ext cx="2103438" cy="438150"/>
        </p:xfrm>
        <a:graphic>
          <a:graphicData uri="http://schemas.openxmlformats.org/presentationml/2006/ole">
            <mc:AlternateContent xmlns:mc="http://schemas.openxmlformats.org/markup-compatibility/2006">
              <mc:Choice xmlns:v="urn:schemas-microsoft-com:vml" Requires="v">
                <p:oleObj name="Packager Shell Object" showAsIcon="1" r:id="rId3" imgW="2102760" imgH="437400" progId="Package">
                  <p:embed/>
                </p:oleObj>
              </mc:Choice>
              <mc:Fallback>
                <p:oleObj name="Packager Shell Object" showAsIcon="1" r:id="rId3" imgW="2102760" imgH="437400" progId="Package">
                  <p:embed/>
                  <p:pic>
                    <p:nvPicPr>
                      <p:cNvPr id="0" name=""/>
                      <p:cNvPicPr/>
                      <p:nvPr/>
                    </p:nvPicPr>
                    <p:blipFill>
                      <a:blip r:embed="rId4"/>
                      <a:stretch>
                        <a:fillRect/>
                      </a:stretch>
                    </p:blipFill>
                    <p:spPr>
                      <a:xfrm>
                        <a:off x="5839863" y="6303218"/>
                        <a:ext cx="2103438" cy="438150"/>
                      </a:xfrm>
                      <a:prstGeom prst="rect">
                        <a:avLst/>
                      </a:prstGeom>
                    </p:spPr>
                  </p:pic>
                </p:oleObj>
              </mc:Fallback>
            </mc:AlternateContent>
          </a:graphicData>
        </a:graphic>
      </p:graphicFrame>
      <p:pic>
        <p:nvPicPr>
          <p:cNvPr id="5" name="Picture 4"/>
          <p:cNvPicPr>
            <a:picLocks noChangeAspect="1"/>
          </p:cNvPicPr>
          <p:nvPr/>
        </p:nvPicPr>
        <p:blipFill>
          <a:blip r:embed="rId5"/>
          <a:stretch>
            <a:fillRect/>
          </a:stretch>
        </p:blipFill>
        <p:spPr>
          <a:xfrm>
            <a:off x="189756" y="828865"/>
            <a:ext cx="7734436" cy="2893715"/>
          </a:xfrm>
          <a:prstGeom prst="rect">
            <a:avLst/>
          </a:prstGeom>
        </p:spPr>
      </p:pic>
    </p:spTree>
    <p:extLst>
      <p:ext uri="{BB962C8B-B14F-4D97-AF65-F5344CB8AC3E}">
        <p14:creationId xmlns:p14="http://schemas.microsoft.com/office/powerpoint/2010/main" val="1339965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Configuring </a:t>
            </a:r>
            <a:r>
              <a:rPr lang="en-IN" dirty="0" err="1"/>
              <a:t>UserDetails</a:t>
            </a:r>
            <a:r>
              <a:rPr lang="en-IN" dirty="0"/>
              <a:t> Service</a:t>
            </a:r>
          </a:p>
        </p:txBody>
      </p:sp>
      <p:sp>
        <p:nvSpPr>
          <p:cNvPr id="3" name="Content Placeholder 2"/>
          <p:cNvSpPr>
            <a:spLocks noGrp="1"/>
          </p:cNvSpPr>
          <p:nvPr>
            <p:ph idx="1"/>
          </p:nvPr>
        </p:nvSpPr>
        <p:spPr>
          <a:xfrm>
            <a:off x="477789" y="1268761"/>
            <a:ext cx="10179016" cy="4751040"/>
          </a:xfrm>
        </p:spPr>
        <p:txBody>
          <a:bodyPr/>
          <a:lstStyle/>
          <a:p>
            <a:r>
              <a:rPr lang="en-IN" dirty="0"/>
              <a:t>User detail service and password encoder are the important interfaces that helps in maintaining the user details and validating them.</a:t>
            </a:r>
          </a:p>
          <a:p>
            <a:r>
              <a:rPr lang="en-IN" dirty="0"/>
              <a:t>That means if someone provides some credentials, these two user detail services and password and take T</a:t>
            </a:r>
            <a:r>
              <a:rPr lang="en-IN" u="sng" dirty="0"/>
              <a:t>he responsibility of validating whether the username and password entered by user is correct or not.</a:t>
            </a:r>
          </a:p>
          <a:p>
            <a:endParaRPr lang="en-IN" dirty="0"/>
          </a:p>
        </p:txBody>
      </p:sp>
      <p:pic>
        <p:nvPicPr>
          <p:cNvPr id="4" name="Picture 3"/>
          <p:cNvPicPr>
            <a:picLocks noChangeAspect="1"/>
          </p:cNvPicPr>
          <p:nvPr/>
        </p:nvPicPr>
        <p:blipFill>
          <a:blip r:embed="rId2"/>
          <a:stretch>
            <a:fillRect/>
          </a:stretch>
        </p:blipFill>
        <p:spPr>
          <a:xfrm>
            <a:off x="4210819" y="3573016"/>
            <a:ext cx="2712955" cy="2598645"/>
          </a:xfrm>
          <a:prstGeom prst="rect">
            <a:avLst/>
          </a:prstGeom>
        </p:spPr>
      </p:pic>
    </p:spTree>
    <p:extLst>
      <p:ext uri="{BB962C8B-B14F-4D97-AF65-F5344CB8AC3E}">
        <p14:creationId xmlns:p14="http://schemas.microsoft.com/office/powerpoint/2010/main" val="3514277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Spring Security - Postman</a:t>
            </a:r>
            <a:endParaRPr lang="en-IN" dirty="0"/>
          </a:p>
        </p:txBody>
      </p:sp>
      <p:sp>
        <p:nvSpPr>
          <p:cNvPr id="3" name="Content Placeholder 2"/>
          <p:cNvSpPr>
            <a:spLocks noGrp="1"/>
          </p:cNvSpPr>
          <p:nvPr>
            <p:ph idx="1"/>
          </p:nvPr>
        </p:nvSpPr>
        <p:spPr>
          <a:xfrm>
            <a:off x="117749" y="1268761"/>
            <a:ext cx="10539056" cy="4751040"/>
          </a:xfrm>
        </p:spPr>
        <p:txBody>
          <a:bodyPr/>
          <a:lstStyle/>
          <a:p>
            <a:r>
              <a:rPr lang="en-US" dirty="0"/>
              <a:t>Use Case 4: Without authentication (No </a:t>
            </a:r>
            <a:r>
              <a:rPr lang="en-US" dirty="0" err="1"/>
              <a:t>Auth</a:t>
            </a:r>
            <a:r>
              <a:rPr lang="en-US" dirty="0"/>
              <a:t>) – Delete Cookie Test</a:t>
            </a:r>
          </a:p>
          <a:p>
            <a:pPr lvl="1"/>
            <a:r>
              <a:rPr lang="en-US" dirty="0"/>
              <a:t>Go to postman</a:t>
            </a:r>
          </a:p>
          <a:p>
            <a:pPr lvl="1"/>
            <a:r>
              <a:rPr lang="en-US" dirty="0"/>
              <a:t>Enter </a:t>
            </a:r>
            <a:r>
              <a:rPr lang="en-US" dirty="0" err="1"/>
              <a:t>url</a:t>
            </a:r>
            <a:r>
              <a:rPr lang="en-US" dirty="0"/>
              <a:t>  and select - No </a:t>
            </a:r>
            <a:r>
              <a:rPr lang="en-US" dirty="0" err="1"/>
              <a:t>auth</a:t>
            </a:r>
            <a:endParaRPr lang="en-US" dirty="0"/>
          </a:p>
          <a:p>
            <a:pPr lvl="1"/>
            <a:r>
              <a:rPr lang="en-US" dirty="0"/>
              <a:t>Click on </a:t>
            </a:r>
            <a:r>
              <a:rPr lang="en-US" b="1" dirty="0"/>
              <a:t>Cookies</a:t>
            </a:r>
          </a:p>
          <a:p>
            <a:pPr lvl="1"/>
            <a:r>
              <a:rPr lang="en-US" dirty="0"/>
              <a:t>Delete  Cookies</a:t>
            </a:r>
          </a:p>
          <a:p>
            <a:pPr lvl="1"/>
            <a:r>
              <a:rPr lang="en-US" dirty="0"/>
              <a:t>Enter </a:t>
            </a:r>
            <a:r>
              <a:rPr lang="en-US" dirty="0" err="1"/>
              <a:t>url</a:t>
            </a:r>
            <a:r>
              <a:rPr lang="en-US" dirty="0"/>
              <a:t> and test again</a:t>
            </a:r>
          </a:p>
          <a:p>
            <a:r>
              <a:rPr lang="en-US" dirty="0"/>
              <a:t>Note: By default it applies the security on all URL </a:t>
            </a:r>
          </a:p>
          <a:p>
            <a:pPr lvl="1"/>
            <a:endParaRPr lang="en-US" dirty="0"/>
          </a:p>
          <a:p>
            <a:pPr lvl="1"/>
            <a:endParaRPr lang="en-US" dirty="0"/>
          </a:p>
          <a:p>
            <a:pPr lvl="1"/>
            <a:endParaRPr lang="en-US" dirty="0"/>
          </a:p>
          <a:p>
            <a:endParaRPr lang="en-US" dirty="0"/>
          </a:p>
          <a:p>
            <a:endParaRPr lang="en-US" dirty="0"/>
          </a:p>
          <a:p>
            <a:endParaRPr lang="en-US" dirty="0"/>
          </a:p>
          <a:p>
            <a:pPr lvl="1"/>
            <a:endParaRPr lang="en-IN" dirty="0"/>
          </a:p>
        </p:txBody>
      </p:sp>
      <p:pic>
        <p:nvPicPr>
          <p:cNvPr id="7" name="Picture 6"/>
          <p:cNvPicPr>
            <a:picLocks noChangeAspect="1"/>
          </p:cNvPicPr>
          <p:nvPr/>
        </p:nvPicPr>
        <p:blipFill>
          <a:blip r:embed="rId3"/>
          <a:stretch>
            <a:fillRect/>
          </a:stretch>
        </p:blipFill>
        <p:spPr>
          <a:xfrm>
            <a:off x="3862164" y="1628800"/>
            <a:ext cx="7597151" cy="1918537"/>
          </a:xfrm>
          <a:prstGeom prst="rect">
            <a:avLst/>
          </a:prstGeom>
        </p:spPr>
      </p:pic>
      <p:pic>
        <p:nvPicPr>
          <p:cNvPr id="8" name="Picture 7"/>
          <p:cNvPicPr>
            <a:picLocks noChangeAspect="1"/>
          </p:cNvPicPr>
          <p:nvPr/>
        </p:nvPicPr>
        <p:blipFill>
          <a:blip r:embed="rId4"/>
          <a:stretch>
            <a:fillRect/>
          </a:stretch>
        </p:blipFill>
        <p:spPr>
          <a:xfrm>
            <a:off x="621804" y="4459070"/>
            <a:ext cx="5217652" cy="2354306"/>
          </a:xfrm>
          <a:prstGeom prst="rect">
            <a:avLst/>
          </a:prstGeom>
        </p:spPr>
      </p:pic>
      <p:pic>
        <p:nvPicPr>
          <p:cNvPr id="9" name="Picture 8"/>
          <p:cNvPicPr>
            <a:picLocks noChangeAspect="1"/>
          </p:cNvPicPr>
          <p:nvPr/>
        </p:nvPicPr>
        <p:blipFill>
          <a:blip r:embed="rId5"/>
          <a:stretch>
            <a:fillRect/>
          </a:stretch>
        </p:blipFill>
        <p:spPr>
          <a:xfrm>
            <a:off x="6094412" y="4450133"/>
            <a:ext cx="5484362" cy="2363243"/>
          </a:xfrm>
          <a:prstGeom prst="rect">
            <a:avLst/>
          </a:prstGeom>
        </p:spPr>
      </p:pic>
    </p:spTree>
    <p:extLst>
      <p:ext uri="{BB962C8B-B14F-4D97-AF65-F5344CB8AC3E}">
        <p14:creationId xmlns:p14="http://schemas.microsoft.com/office/powerpoint/2010/main" val="2536945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Spring Security Flow </a:t>
            </a:r>
            <a:endParaRPr lang="en-IN" dirty="0"/>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rotWithShape="1">
          <a:blip r:embed="rId3"/>
          <a:srcRect t="1316"/>
          <a:stretch/>
        </p:blipFill>
        <p:spPr>
          <a:xfrm>
            <a:off x="477788" y="1124744"/>
            <a:ext cx="11405098" cy="5400599"/>
          </a:xfrm>
          <a:prstGeom prst="rect">
            <a:avLst/>
          </a:prstGeom>
        </p:spPr>
      </p:pic>
    </p:spTree>
    <p:extLst>
      <p:ext uri="{BB962C8B-B14F-4D97-AF65-F5344CB8AC3E}">
        <p14:creationId xmlns:p14="http://schemas.microsoft.com/office/powerpoint/2010/main" val="2086530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Customize the Spring Security</a:t>
            </a:r>
            <a:endParaRPr lang="en-IN" dirty="0"/>
          </a:p>
        </p:txBody>
      </p:sp>
      <p:pic>
        <p:nvPicPr>
          <p:cNvPr id="4" name="Content Placeholder 3"/>
          <p:cNvPicPr>
            <a:picLocks noGrp="1" noChangeAspect="1"/>
          </p:cNvPicPr>
          <p:nvPr>
            <p:ph idx="1"/>
          </p:nvPr>
        </p:nvPicPr>
        <p:blipFill rotWithShape="1">
          <a:blip r:embed="rId2"/>
          <a:srcRect b="34616"/>
          <a:stretch/>
        </p:blipFill>
        <p:spPr>
          <a:xfrm>
            <a:off x="3214092" y="836712"/>
            <a:ext cx="8812834" cy="1224136"/>
          </a:xfrm>
          <a:prstGeom prst="rect">
            <a:avLst/>
          </a:prstGeom>
        </p:spPr>
      </p:pic>
      <p:pic>
        <p:nvPicPr>
          <p:cNvPr id="5" name="Picture 4"/>
          <p:cNvPicPr>
            <a:picLocks noChangeAspect="1"/>
          </p:cNvPicPr>
          <p:nvPr/>
        </p:nvPicPr>
        <p:blipFill>
          <a:blip r:embed="rId3"/>
          <a:stretch>
            <a:fillRect/>
          </a:stretch>
        </p:blipFill>
        <p:spPr>
          <a:xfrm>
            <a:off x="4203290" y="2060848"/>
            <a:ext cx="7823636" cy="3144396"/>
          </a:xfrm>
          <a:prstGeom prst="rect">
            <a:avLst/>
          </a:prstGeom>
        </p:spPr>
      </p:pic>
      <p:sp>
        <p:nvSpPr>
          <p:cNvPr id="3" name="TextBox 2"/>
          <p:cNvSpPr txBox="1"/>
          <p:nvPr/>
        </p:nvSpPr>
        <p:spPr>
          <a:xfrm>
            <a:off x="765820" y="5805264"/>
            <a:ext cx="10269158" cy="646331"/>
          </a:xfrm>
          <a:prstGeom prst="rect">
            <a:avLst/>
          </a:prstGeom>
          <a:noFill/>
        </p:spPr>
        <p:txBody>
          <a:bodyPr wrap="none" rtlCol="0">
            <a:spAutoFit/>
          </a:bodyPr>
          <a:lstStyle/>
          <a:p>
            <a:r>
              <a:rPr lang="en-IN" dirty="0"/>
              <a:t>Note:                </a:t>
            </a:r>
            <a:r>
              <a:rPr lang="en-IN" sz="3600" dirty="0" err="1"/>
              <a:t>ByDefault</a:t>
            </a:r>
            <a:r>
              <a:rPr lang="en-IN" sz="3600" dirty="0"/>
              <a:t> all request are needs authentication</a:t>
            </a:r>
          </a:p>
        </p:txBody>
      </p:sp>
    </p:spTree>
    <p:extLst>
      <p:ext uri="{BB962C8B-B14F-4D97-AF65-F5344CB8AC3E}">
        <p14:creationId xmlns:p14="http://schemas.microsoft.com/office/powerpoint/2010/main" val="1137185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0883" y="27619"/>
            <a:ext cx="10760073" cy="671736"/>
          </a:xfrm>
        </p:spPr>
        <p:txBody>
          <a:bodyPr>
            <a:normAutofit/>
          </a:bodyPr>
          <a:lstStyle/>
          <a:p>
            <a:r>
              <a:rPr lang="en-IN" dirty="0"/>
              <a:t>Spring Security –Customization -  Selective Pages</a:t>
            </a:r>
          </a:p>
        </p:txBody>
      </p:sp>
      <p:pic>
        <p:nvPicPr>
          <p:cNvPr id="5" name="Content Placeholder 4"/>
          <p:cNvPicPr>
            <a:picLocks noGrp="1" noChangeAspect="1"/>
          </p:cNvPicPr>
          <p:nvPr>
            <p:ph idx="1"/>
          </p:nvPr>
        </p:nvPicPr>
        <p:blipFill>
          <a:blip r:embed="rId2"/>
          <a:stretch>
            <a:fillRect/>
          </a:stretch>
        </p:blipFill>
        <p:spPr>
          <a:xfrm>
            <a:off x="0" y="1628800"/>
            <a:ext cx="2959102" cy="2075995"/>
          </a:xfrm>
          <a:prstGeom prst="rect">
            <a:avLst/>
          </a:prstGeom>
        </p:spPr>
      </p:pic>
      <p:pic>
        <p:nvPicPr>
          <p:cNvPr id="4" name="Picture 3"/>
          <p:cNvPicPr>
            <a:picLocks noChangeAspect="1"/>
          </p:cNvPicPr>
          <p:nvPr/>
        </p:nvPicPr>
        <p:blipFill>
          <a:blip r:embed="rId3"/>
          <a:stretch>
            <a:fillRect/>
          </a:stretch>
        </p:blipFill>
        <p:spPr>
          <a:xfrm>
            <a:off x="7030516" y="476986"/>
            <a:ext cx="5158309" cy="3246487"/>
          </a:xfrm>
          <a:prstGeom prst="rect">
            <a:avLst/>
          </a:prstGeom>
        </p:spPr>
      </p:pic>
      <p:sp>
        <p:nvSpPr>
          <p:cNvPr id="6" name="TextBox 5"/>
          <p:cNvSpPr txBox="1"/>
          <p:nvPr/>
        </p:nvSpPr>
        <p:spPr>
          <a:xfrm>
            <a:off x="-237678" y="1059395"/>
            <a:ext cx="7704856" cy="646331"/>
          </a:xfrm>
          <a:prstGeom prst="rect">
            <a:avLst/>
          </a:prstGeom>
          <a:noFill/>
        </p:spPr>
        <p:txBody>
          <a:bodyPr wrap="square" rtlCol="0">
            <a:spAutoFit/>
          </a:bodyPr>
          <a:lstStyle/>
          <a:p>
            <a:pPr marL="342900" indent="-342900">
              <a:buAutoNum type="arabicPeriod"/>
            </a:pPr>
            <a:r>
              <a:rPr lang="en-IN" dirty="0"/>
              <a:t>Apply authorization for /home and /books . </a:t>
            </a:r>
          </a:p>
          <a:p>
            <a:pPr marL="342900" indent="-342900">
              <a:buAutoNum type="arabicPeriod"/>
            </a:pPr>
            <a:r>
              <a:rPr lang="en-IN" dirty="0"/>
              <a:t>/ and contact NO need for authorization.</a:t>
            </a:r>
          </a:p>
        </p:txBody>
      </p:sp>
      <p:pic>
        <p:nvPicPr>
          <p:cNvPr id="7" name="Picture 6"/>
          <p:cNvPicPr>
            <a:picLocks noChangeAspect="1"/>
          </p:cNvPicPr>
          <p:nvPr/>
        </p:nvPicPr>
        <p:blipFill>
          <a:blip r:embed="rId4"/>
          <a:stretch>
            <a:fillRect/>
          </a:stretch>
        </p:blipFill>
        <p:spPr>
          <a:xfrm>
            <a:off x="3196780" y="1705726"/>
            <a:ext cx="3672407" cy="1999069"/>
          </a:xfrm>
          <a:prstGeom prst="rect">
            <a:avLst/>
          </a:prstGeom>
        </p:spPr>
      </p:pic>
      <p:pic>
        <p:nvPicPr>
          <p:cNvPr id="8" name="Picture 7"/>
          <p:cNvPicPr>
            <a:picLocks noChangeAspect="1"/>
          </p:cNvPicPr>
          <p:nvPr/>
        </p:nvPicPr>
        <p:blipFill>
          <a:blip r:embed="rId5"/>
          <a:stretch>
            <a:fillRect/>
          </a:stretch>
        </p:blipFill>
        <p:spPr>
          <a:xfrm>
            <a:off x="-36437" y="3933056"/>
            <a:ext cx="3898602" cy="2520280"/>
          </a:xfrm>
          <a:prstGeom prst="rect">
            <a:avLst/>
          </a:prstGeom>
        </p:spPr>
      </p:pic>
      <p:pic>
        <p:nvPicPr>
          <p:cNvPr id="9" name="Picture 8"/>
          <p:cNvPicPr>
            <a:picLocks noChangeAspect="1"/>
          </p:cNvPicPr>
          <p:nvPr/>
        </p:nvPicPr>
        <p:blipFill rotWithShape="1">
          <a:blip r:embed="rId6"/>
          <a:srcRect r="45833"/>
          <a:stretch/>
        </p:blipFill>
        <p:spPr>
          <a:xfrm>
            <a:off x="4006179" y="3965426"/>
            <a:ext cx="3623780" cy="2559918"/>
          </a:xfrm>
          <a:prstGeom prst="rect">
            <a:avLst/>
          </a:prstGeom>
        </p:spPr>
      </p:pic>
      <p:pic>
        <p:nvPicPr>
          <p:cNvPr id="10" name="Picture 9"/>
          <p:cNvPicPr>
            <a:picLocks noChangeAspect="1"/>
          </p:cNvPicPr>
          <p:nvPr/>
        </p:nvPicPr>
        <p:blipFill>
          <a:blip r:embed="rId7"/>
          <a:stretch>
            <a:fillRect/>
          </a:stretch>
        </p:blipFill>
        <p:spPr>
          <a:xfrm>
            <a:off x="7773973" y="3965426"/>
            <a:ext cx="3288991" cy="2593481"/>
          </a:xfrm>
          <a:prstGeom prst="rect">
            <a:avLst/>
          </a:prstGeom>
        </p:spPr>
      </p:pic>
    </p:spTree>
    <p:extLst>
      <p:ext uri="{BB962C8B-B14F-4D97-AF65-F5344CB8AC3E}">
        <p14:creationId xmlns:p14="http://schemas.microsoft.com/office/powerpoint/2010/main" val="3169400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Spring Security Example</a:t>
            </a:r>
            <a:endParaRPr lang="en-IN" dirty="0"/>
          </a:p>
        </p:txBody>
      </p:sp>
      <p:sp>
        <p:nvSpPr>
          <p:cNvPr id="3" name="Content Placeholder 2"/>
          <p:cNvSpPr>
            <a:spLocks noGrp="1"/>
          </p:cNvSpPr>
          <p:nvPr>
            <p:ph idx="1"/>
          </p:nvPr>
        </p:nvSpPr>
        <p:spPr/>
        <p:txBody>
          <a:bodyPr/>
          <a:lstStyle/>
          <a:p>
            <a:r>
              <a:rPr lang="en-US" dirty="0"/>
              <a:t>Create Spring Boot Starter Project</a:t>
            </a:r>
          </a:p>
          <a:p>
            <a:pPr lvl="1"/>
            <a:r>
              <a:rPr lang="en-US" dirty="0"/>
              <a:t>Add dependency – Spring Web, </a:t>
            </a:r>
            <a:r>
              <a:rPr lang="en-US" dirty="0" err="1"/>
              <a:t>Devtools</a:t>
            </a:r>
            <a:r>
              <a:rPr lang="en-US" dirty="0"/>
              <a:t>, Spring Security</a:t>
            </a:r>
          </a:p>
          <a:p>
            <a:pPr lvl="1"/>
            <a:r>
              <a:rPr lang="en-US" dirty="0"/>
              <a:t>Add a @</a:t>
            </a:r>
            <a:r>
              <a:rPr lang="en-US" dirty="0" err="1"/>
              <a:t>RestController</a:t>
            </a:r>
            <a:r>
              <a:rPr lang="en-US" dirty="0"/>
              <a:t> for home mapping </a:t>
            </a:r>
          </a:p>
          <a:p>
            <a:pPr lvl="1"/>
            <a:r>
              <a:rPr lang="en-US" dirty="0"/>
              <a:t>Run it at 8080 </a:t>
            </a:r>
          </a:p>
          <a:p>
            <a:pPr lvl="1"/>
            <a:r>
              <a:rPr lang="en-US" dirty="0"/>
              <a:t>Enter user name: user</a:t>
            </a:r>
          </a:p>
          <a:p>
            <a:pPr lvl="1"/>
            <a:r>
              <a:rPr lang="en-US" dirty="0"/>
              <a:t>Read the Password from console and paste on password login page</a:t>
            </a:r>
            <a:endParaRPr lang="en-IN" dirty="0"/>
          </a:p>
        </p:txBody>
      </p:sp>
      <p:pic>
        <p:nvPicPr>
          <p:cNvPr id="4" name="Picture 3"/>
          <p:cNvPicPr>
            <a:picLocks noChangeAspect="1"/>
          </p:cNvPicPr>
          <p:nvPr/>
        </p:nvPicPr>
        <p:blipFill>
          <a:blip r:embed="rId2"/>
          <a:stretch>
            <a:fillRect/>
          </a:stretch>
        </p:blipFill>
        <p:spPr>
          <a:xfrm>
            <a:off x="8038628" y="3933056"/>
            <a:ext cx="2887224" cy="2132856"/>
          </a:xfrm>
          <a:prstGeom prst="rect">
            <a:avLst/>
          </a:prstGeom>
        </p:spPr>
      </p:pic>
      <p:sp>
        <p:nvSpPr>
          <p:cNvPr id="5" name="TextBox 4">
            <a:extLst>
              <a:ext uri="{FF2B5EF4-FFF2-40B4-BE49-F238E27FC236}">
                <a16:creationId xmlns:a16="http://schemas.microsoft.com/office/drawing/2014/main" id="{FCC8C79D-3656-BF61-C226-C466C3284A12}"/>
              </a:ext>
            </a:extLst>
          </p:cNvPr>
          <p:cNvSpPr txBox="1"/>
          <p:nvPr/>
        </p:nvSpPr>
        <p:spPr>
          <a:xfrm>
            <a:off x="538619" y="6300592"/>
            <a:ext cx="2945037" cy="369332"/>
          </a:xfrm>
          <a:prstGeom prst="rect">
            <a:avLst/>
          </a:prstGeom>
          <a:noFill/>
        </p:spPr>
        <p:txBody>
          <a:bodyPr wrap="none" rtlCol="0">
            <a:spAutoFit/>
          </a:bodyPr>
          <a:lstStyle/>
          <a:p>
            <a:r>
              <a:rPr lang="en-US" dirty="0"/>
              <a:t>100-securitywithdependency</a:t>
            </a:r>
          </a:p>
        </p:txBody>
      </p:sp>
    </p:spTree>
    <p:extLst>
      <p:ext uri="{BB962C8B-B14F-4D97-AF65-F5344CB8AC3E}">
        <p14:creationId xmlns:p14="http://schemas.microsoft.com/office/powerpoint/2010/main" val="3673617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Security?</a:t>
            </a:r>
          </a:p>
        </p:txBody>
      </p:sp>
      <p:sp>
        <p:nvSpPr>
          <p:cNvPr id="3" name="Content Placeholder 2"/>
          <p:cNvSpPr>
            <a:spLocks noGrp="1"/>
          </p:cNvSpPr>
          <p:nvPr>
            <p:ph idx="1"/>
          </p:nvPr>
        </p:nvSpPr>
        <p:spPr/>
        <p:txBody>
          <a:bodyPr/>
          <a:lstStyle/>
          <a:p>
            <a:r>
              <a:rPr lang="en-IN" dirty="0"/>
              <a:t>Protecting and business logic inside business logic.</a:t>
            </a:r>
          </a:p>
          <a:p>
            <a:r>
              <a:rPr lang="en-IN" dirty="0"/>
              <a:t>It non functional like performance, availability.</a:t>
            </a:r>
          </a:p>
          <a:p>
            <a:endParaRPr lang="en-IN" dirty="0"/>
          </a:p>
        </p:txBody>
      </p:sp>
    </p:spTree>
    <p:extLst>
      <p:ext uri="{BB962C8B-B14F-4D97-AF65-F5344CB8AC3E}">
        <p14:creationId xmlns:p14="http://schemas.microsoft.com/office/powerpoint/2010/main" val="1218155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Spring Security - Postman</a:t>
            </a:r>
            <a:endParaRPr lang="en-IN" dirty="0"/>
          </a:p>
        </p:txBody>
      </p:sp>
      <p:sp>
        <p:nvSpPr>
          <p:cNvPr id="3" name="Content Placeholder 2"/>
          <p:cNvSpPr>
            <a:spLocks noGrp="1"/>
          </p:cNvSpPr>
          <p:nvPr>
            <p:ph idx="1"/>
          </p:nvPr>
        </p:nvSpPr>
        <p:spPr>
          <a:xfrm>
            <a:off x="-98275" y="1268761"/>
            <a:ext cx="10755080" cy="4751040"/>
          </a:xfrm>
        </p:spPr>
        <p:txBody>
          <a:bodyPr/>
          <a:lstStyle/>
          <a:p>
            <a:r>
              <a:rPr lang="en-US" dirty="0"/>
              <a:t>Use case 1: Without authentication</a:t>
            </a:r>
          </a:p>
          <a:p>
            <a:endParaRPr lang="en-US" dirty="0"/>
          </a:p>
          <a:p>
            <a:endParaRPr lang="en-US" dirty="0"/>
          </a:p>
          <a:p>
            <a:endParaRPr lang="en-US" dirty="0"/>
          </a:p>
          <a:p>
            <a:r>
              <a:rPr lang="en-US" dirty="0"/>
              <a:t>Use Case 2: With Authentication (Basic </a:t>
            </a:r>
            <a:r>
              <a:rPr lang="en-US" dirty="0" err="1"/>
              <a:t>Auth</a:t>
            </a:r>
            <a:r>
              <a:rPr lang="en-US" dirty="0"/>
              <a:t>)</a:t>
            </a:r>
          </a:p>
          <a:p>
            <a:endParaRPr lang="en-US" dirty="0"/>
          </a:p>
          <a:p>
            <a:pPr lvl="1"/>
            <a:endParaRPr lang="en-IN" dirty="0"/>
          </a:p>
        </p:txBody>
      </p:sp>
      <p:pic>
        <p:nvPicPr>
          <p:cNvPr id="6" name="Picture 5"/>
          <p:cNvPicPr>
            <a:picLocks noChangeAspect="1"/>
          </p:cNvPicPr>
          <p:nvPr/>
        </p:nvPicPr>
        <p:blipFill>
          <a:blip r:embed="rId3"/>
          <a:stretch>
            <a:fillRect/>
          </a:stretch>
        </p:blipFill>
        <p:spPr>
          <a:xfrm>
            <a:off x="7175870" y="1116470"/>
            <a:ext cx="4366220" cy="2527811"/>
          </a:xfrm>
          <a:prstGeom prst="rect">
            <a:avLst/>
          </a:prstGeom>
        </p:spPr>
      </p:pic>
      <p:pic>
        <p:nvPicPr>
          <p:cNvPr id="7" name="Picture 6"/>
          <p:cNvPicPr>
            <a:picLocks noChangeAspect="1"/>
          </p:cNvPicPr>
          <p:nvPr/>
        </p:nvPicPr>
        <p:blipFill>
          <a:blip r:embed="rId4"/>
          <a:stretch>
            <a:fillRect/>
          </a:stretch>
        </p:blipFill>
        <p:spPr>
          <a:xfrm>
            <a:off x="7030516" y="4005064"/>
            <a:ext cx="4835444" cy="2543346"/>
          </a:xfrm>
          <a:prstGeom prst="rect">
            <a:avLst/>
          </a:prstGeom>
        </p:spPr>
      </p:pic>
    </p:spTree>
    <p:extLst>
      <p:ext uri="{BB962C8B-B14F-4D97-AF65-F5344CB8AC3E}">
        <p14:creationId xmlns:p14="http://schemas.microsoft.com/office/powerpoint/2010/main" val="2926996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Spring Security - Postman</a:t>
            </a:r>
            <a:endParaRPr lang="en-IN" dirty="0"/>
          </a:p>
        </p:txBody>
      </p:sp>
      <p:sp>
        <p:nvSpPr>
          <p:cNvPr id="3" name="Content Placeholder 2"/>
          <p:cNvSpPr>
            <a:spLocks noGrp="1"/>
          </p:cNvSpPr>
          <p:nvPr>
            <p:ph idx="1"/>
          </p:nvPr>
        </p:nvSpPr>
        <p:spPr>
          <a:xfrm>
            <a:off x="117749" y="1268761"/>
            <a:ext cx="10539056" cy="4751040"/>
          </a:xfrm>
        </p:spPr>
        <p:txBody>
          <a:bodyPr/>
          <a:lstStyle/>
          <a:p>
            <a:r>
              <a:rPr lang="en-US" dirty="0"/>
              <a:t>Use Case 3: Without authentication (No </a:t>
            </a:r>
            <a:r>
              <a:rPr lang="en-US" dirty="0" err="1"/>
              <a:t>Auth</a:t>
            </a:r>
            <a:r>
              <a:rPr lang="en-US" dirty="0"/>
              <a:t>) </a:t>
            </a:r>
          </a:p>
          <a:p>
            <a:pPr lvl="1"/>
            <a:r>
              <a:rPr lang="en-US" dirty="0"/>
              <a:t>Select NO AUTH from Authorization tab</a:t>
            </a:r>
          </a:p>
          <a:p>
            <a:pPr lvl="1"/>
            <a:r>
              <a:rPr lang="en-US" dirty="0"/>
              <a:t>Enter </a:t>
            </a:r>
            <a:r>
              <a:rPr lang="en-US" dirty="0" err="1"/>
              <a:t>url</a:t>
            </a:r>
            <a:r>
              <a:rPr lang="en-US" dirty="0"/>
              <a:t> and click on send.</a:t>
            </a:r>
          </a:p>
          <a:p>
            <a:pPr lvl="1"/>
            <a:r>
              <a:rPr lang="en-US" dirty="0"/>
              <a:t>It will still give the result</a:t>
            </a:r>
          </a:p>
          <a:p>
            <a:r>
              <a:rPr lang="en-US" dirty="0"/>
              <a:t>Reason :</a:t>
            </a:r>
          </a:p>
          <a:p>
            <a:pPr lvl="1"/>
            <a:r>
              <a:rPr lang="en-US" dirty="0"/>
              <a:t>When first time it was hit with credentials it stores on </a:t>
            </a:r>
          </a:p>
          <a:p>
            <a:pPr marL="231775" lvl="1" indent="0">
              <a:buNone/>
            </a:pPr>
            <a:r>
              <a:rPr lang="en-US" dirty="0"/>
              <a:t>Cookies. So when you hit </a:t>
            </a:r>
            <a:r>
              <a:rPr lang="en-US" dirty="0" err="1"/>
              <a:t>url</a:t>
            </a:r>
            <a:r>
              <a:rPr lang="en-US" dirty="0"/>
              <a:t> with NO </a:t>
            </a:r>
            <a:r>
              <a:rPr lang="en-US" dirty="0" err="1"/>
              <a:t>auth</a:t>
            </a:r>
            <a:r>
              <a:rPr lang="en-US" dirty="0"/>
              <a:t> then it reads </a:t>
            </a:r>
          </a:p>
          <a:p>
            <a:pPr marL="231775" lvl="1" indent="0">
              <a:buNone/>
            </a:pPr>
            <a:r>
              <a:rPr lang="en-US" dirty="0"/>
              <a:t>Cookies for stored </a:t>
            </a:r>
            <a:r>
              <a:rPr lang="en-US" dirty="0" err="1"/>
              <a:t>jSessionID</a:t>
            </a:r>
            <a:r>
              <a:rPr lang="en-US" dirty="0"/>
              <a:t>. </a:t>
            </a:r>
            <a:r>
              <a:rPr lang="en-US" dirty="0">
                <a:solidFill>
                  <a:srgbClr val="FFC000"/>
                </a:solidFill>
              </a:rPr>
              <a:t>Same session id </a:t>
            </a:r>
          </a:p>
          <a:p>
            <a:pPr marL="231775" lvl="1" indent="0">
              <a:buNone/>
            </a:pPr>
            <a:r>
              <a:rPr lang="en-US" dirty="0">
                <a:solidFill>
                  <a:srgbClr val="FFC000"/>
                </a:solidFill>
              </a:rPr>
              <a:t>Is going to be shared for all requests</a:t>
            </a:r>
          </a:p>
          <a:p>
            <a:endParaRPr lang="en-US" dirty="0">
              <a:solidFill>
                <a:srgbClr val="FFC000"/>
              </a:solidFill>
            </a:endParaRPr>
          </a:p>
          <a:p>
            <a:endParaRPr lang="en-US" dirty="0"/>
          </a:p>
          <a:p>
            <a:endParaRPr lang="en-US" dirty="0"/>
          </a:p>
          <a:p>
            <a:pPr lvl="1"/>
            <a:endParaRPr lang="en-IN" dirty="0"/>
          </a:p>
        </p:txBody>
      </p:sp>
      <p:pic>
        <p:nvPicPr>
          <p:cNvPr id="4" name="Picture 3"/>
          <p:cNvPicPr>
            <a:picLocks noChangeAspect="1"/>
          </p:cNvPicPr>
          <p:nvPr/>
        </p:nvPicPr>
        <p:blipFill>
          <a:blip r:embed="rId3"/>
          <a:stretch>
            <a:fillRect/>
          </a:stretch>
        </p:blipFill>
        <p:spPr>
          <a:xfrm>
            <a:off x="6286729" y="908720"/>
            <a:ext cx="5902095" cy="3361172"/>
          </a:xfrm>
          <a:prstGeom prst="rect">
            <a:avLst/>
          </a:prstGeom>
        </p:spPr>
      </p:pic>
      <p:pic>
        <p:nvPicPr>
          <p:cNvPr id="5" name="Picture 4"/>
          <p:cNvPicPr>
            <a:picLocks noChangeAspect="1"/>
          </p:cNvPicPr>
          <p:nvPr/>
        </p:nvPicPr>
        <p:blipFill>
          <a:blip r:embed="rId4"/>
          <a:stretch>
            <a:fillRect/>
          </a:stretch>
        </p:blipFill>
        <p:spPr>
          <a:xfrm>
            <a:off x="5878388" y="4485917"/>
            <a:ext cx="6079879" cy="1402202"/>
          </a:xfrm>
          <a:prstGeom prst="rect">
            <a:avLst/>
          </a:prstGeom>
        </p:spPr>
      </p:pic>
    </p:spTree>
    <p:extLst>
      <p:ext uri="{BB962C8B-B14F-4D97-AF65-F5344CB8AC3E}">
        <p14:creationId xmlns:p14="http://schemas.microsoft.com/office/powerpoint/2010/main" val="2326408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Spring Security-Customization – Deny All</a:t>
            </a:r>
          </a:p>
        </p:txBody>
      </p:sp>
      <p:sp>
        <p:nvSpPr>
          <p:cNvPr id="3" name="Content Placeholder 2"/>
          <p:cNvSpPr>
            <a:spLocks noGrp="1"/>
          </p:cNvSpPr>
          <p:nvPr>
            <p:ph idx="1"/>
          </p:nvPr>
        </p:nvSpPr>
        <p:spPr>
          <a:xfrm>
            <a:off x="542924" y="1268760"/>
            <a:ext cx="10808071" cy="5198715"/>
          </a:xfrm>
        </p:spPr>
        <p:txBody>
          <a:bodyPr/>
          <a:lstStyle/>
          <a:p>
            <a:endParaRPr lang="en-IN" dirty="0"/>
          </a:p>
        </p:txBody>
      </p:sp>
      <p:pic>
        <p:nvPicPr>
          <p:cNvPr id="4" name="Picture 3"/>
          <p:cNvPicPr>
            <a:picLocks noChangeAspect="1"/>
          </p:cNvPicPr>
          <p:nvPr/>
        </p:nvPicPr>
        <p:blipFill>
          <a:blip r:embed="rId2"/>
          <a:stretch>
            <a:fillRect/>
          </a:stretch>
        </p:blipFill>
        <p:spPr>
          <a:xfrm>
            <a:off x="1269876" y="2060848"/>
            <a:ext cx="9038471" cy="2657227"/>
          </a:xfrm>
          <a:prstGeom prst="rect">
            <a:avLst/>
          </a:prstGeom>
        </p:spPr>
      </p:pic>
    </p:spTree>
    <p:extLst>
      <p:ext uri="{BB962C8B-B14F-4D97-AF65-F5344CB8AC3E}">
        <p14:creationId xmlns:p14="http://schemas.microsoft.com/office/powerpoint/2010/main" val="2768937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Spring Security –Customization -  Permit All</a:t>
            </a:r>
          </a:p>
        </p:txBody>
      </p:sp>
      <p:sp>
        <p:nvSpPr>
          <p:cNvPr id="3" name="Content Placeholder 2"/>
          <p:cNvSpPr>
            <a:spLocks noGrp="1"/>
          </p:cNvSpPr>
          <p:nvPr>
            <p:ph idx="1"/>
          </p:nvPr>
        </p:nvSpPr>
        <p:spPr/>
        <p:txBody>
          <a:bodyPr/>
          <a:lstStyle/>
          <a:p>
            <a:r>
              <a:rPr lang="en-IN" dirty="0"/>
              <a:t>Accept all the request and no need the credentials</a:t>
            </a:r>
          </a:p>
        </p:txBody>
      </p:sp>
      <p:pic>
        <p:nvPicPr>
          <p:cNvPr id="5" name="Picture 4"/>
          <p:cNvPicPr>
            <a:picLocks noChangeAspect="1"/>
          </p:cNvPicPr>
          <p:nvPr/>
        </p:nvPicPr>
        <p:blipFill>
          <a:blip r:embed="rId2"/>
          <a:stretch>
            <a:fillRect/>
          </a:stretch>
        </p:blipFill>
        <p:spPr>
          <a:xfrm>
            <a:off x="1197868" y="2132856"/>
            <a:ext cx="10297144" cy="3305121"/>
          </a:xfrm>
          <a:prstGeom prst="rect">
            <a:avLst/>
          </a:prstGeom>
        </p:spPr>
      </p:pic>
    </p:spTree>
    <p:extLst>
      <p:ext uri="{BB962C8B-B14F-4D97-AF65-F5344CB8AC3E}">
        <p14:creationId xmlns:p14="http://schemas.microsoft.com/office/powerpoint/2010/main" val="3468065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Spring Security </a:t>
            </a:r>
            <a:r>
              <a:rPr lang="en-IN"/>
              <a:t>– In Memory </a:t>
            </a:r>
            <a:r>
              <a:rPr lang="en-IN" dirty="0"/>
              <a:t>– Multiple user Authentication</a:t>
            </a:r>
          </a:p>
        </p:txBody>
      </p:sp>
      <p:sp>
        <p:nvSpPr>
          <p:cNvPr id="3" name="Content Placeholder 2"/>
          <p:cNvSpPr>
            <a:spLocks noGrp="1"/>
          </p:cNvSpPr>
          <p:nvPr>
            <p:ph idx="1"/>
          </p:nvPr>
        </p:nvSpPr>
        <p:spPr/>
        <p:txBody>
          <a:bodyPr/>
          <a:lstStyle/>
          <a:p>
            <a:pPr marL="0" indent="0">
              <a:lnSpc>
                <a:spcPct val="100000"/>
              </a:lnSpc>
              <a:spcBef>
                <a:spcPts val="600"/>
              </a:spcBef>
              <a:buNone/>
            </a:pPr>
            <a:r>
              <a:rPr lang="en-IN" sz="1600" dirty="0"/>
              <a:t>Credentials mentioned in properties are not applicable now.</a:t>
            </a:r>
          </a:p>
        </p:txBody>
      </p:sp>
      <p:pic>
        <p:nvPicPr>
          <p:cNvPr id="4" name="Picture 3"/>
          <p:cNvPicPr>
            <a:picLocks noChangeAspect="1"/>
          </p:cNvPicPr>
          <p:nvPr/>
        </p:nvPicPr>
        <p:blipFill>
          <a:blip r:embed="rId2"/>
          <a:stretch>
            <a:fillRect/>
          </a:stretch>
        </p:blipFill>
        <p:spPr>
          <a:xfrm>
            <a:off x="1498749" y="1886551"/>
            <a:ext cx="8247891" cy="1581398"/>
          </a:xfrm>
          <a:prstGeom prst="rect">
            <a:avLst/>
          </a:prstGeom>
        </p:spPr>
      </p:pic>
      <p:pic>
        <p:nvPicPr>
          <p:cNvPr id="5" name="Picture 4"/>
          <p:cNvPicPr>
            <a:picLocks noChangeAspect="1"/>
          </p:cNvPicPr>
          <p:nvPr/>
        </p:nvPicPr>
        <p:blipFill>
          <a:blip r:embed="rId3"/>
          <a:stretch>
            <a:fillRect/>
          </a:stretch>
        </p:blipFill>
        <p:spPr>
          <a:xfrm>
            <a:off x="4295505" y="3432503"/>
            <a:ext cx="7860131" cy="3384029"/>
          </a:xfrm>
          <a:prstGeom prst="rect">
            <a:avLst/>
          </a:prstGeom>
        </p:spPr>
      </p:pic>
    </p:spTree>
    <p:extLst>
      <p:ext uri="{BB962C8B-B14F-4D97-AF65-F5344CB8AC3E}">
        <p14:creationId xmlns:p14="http://schemas.microsoft.com/office/powerpoint/2010/main" val="3471271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7788" y="381000"/>
            <a:ext cx="11172982" cy="671736"/>
          </a:xfrm>
        </p:spPr>
        <p:txBody>
          <a:bodyPr>
            <a:normAutofit fontScale="90000"/>
          </a:bodyPr>
          <a:lstStyle/>
          <a:p>
            <a:r>
              <a:rPr lang="en-IN" dirty="0"/>
              <a:t>Spring Security –</a:t>
            </a:r>
            <a:r>
              <a:rPr lang="en-IN" dirty="0" err="1"/>
              <a:t>InMemory</a:t>
            </a:r>
            <a:r>
              <a:rPr lang="en-IN" dirty="0"/>
              <a:t> – </a:t>
            </a:r>
            <a:r>
              <a:rPr lang="en-IN" dirty="0" err="1"/>
              <a:t>UserDetailsService</a:t>
            </a:r>
            <a:r>
              <a:rPr lang="en-IN" dirty="0"/>
              <a:t> – WAY 2 </a:t>
            </a:r>
          </a:p>
        </p:txBody>
      </p:sp>
      <p:sp>
        <p:nvSpPr>
          <p:cNvPr id="3" name="Content Placeholder 2"/>
          <p:cNvSpPr>
            <a:spLocks noGrp="1"/>
          </p:cNvSpPr>
          <p:nvPr>
            <p:ph idx="1"/>
          </p:nvPr>
        </p:nvSpPr>
        <p:spPr>
          <a:xfrm>
            <a:off x="477788" y="1268761"/>
            <a:ext cx="11161240" cy="4751040"/>
          </a:xfrm>
        </p:spPr>
        <p:txBody>
          <a:bodyPr/>
          <a:lstStyle/>
          <a:p>
            <a:r>
              <a:rPr lang="en-IN" dirty="0"/>
              <a:t>In case password encoder not specified with </a:t>
            </a:r>
            <a:r>
              <a:rPr lang="en-IN" dirty="0" err="1"/>
              <a:t>UserDetails</a:t>
            </a:r>
            <a:r>
              <a:rPr lang="en-IN" dirty="0"/>
              <a:t> -&gt; White label error</a:t>
            </a:r>
          </a:p>
        </p:txBody>
      </p:sp>
      <p:pic>
        <p:nvPicPr>
          <p:cNvPr id="5" name="Picture 4"/>
          <p:cNvPicPr>
            <a:picLocks noChangeAspect="1"/>
          </p:cNvPicPr>
          <p:nvPr/>
        </p:nvPicPr>
        <p:blipFill>
          <a:blip r:embed="rId2"/>
          <a:stretch>
            <a:fillRect/>
          </a:stretch>
        </p:blipFill>
        <p:spPr>
          <a:xfrm>
            <a:off x="8902723" y="1733414"/>
            <a:ext cx="3286101" cy="1089365"/>
          </a:xfrm>
          <a:prstGeom prst="rect">
            <a:avLst/>
          </a:prstGeom>
        </p:spPr>
      </p:pic>
      <p:pic>
        <p:nvPicPr>
          <p:cNvPr id="6" name="Picture 5"/>
          <p:cNvPicPr>
            <a:picLocks noChangeAspect="1"/>
          </p:cNvPicPr>
          <p:nvPr/>
        </p:nvPicPr>
        <p:blipFill>
          <a:blip r:embed="rId3"/>
          <a:stretch>
            <a:fillRect/>
          </a:stretch>
        </p:blipFill>
        <p:spPr>
          <a:xfrm>
            <a:off x="189756" y="2631391"/>
            <a:ext cx="8351790" cy="3360932"/>
          </a:xfrm>
          <a:prstGeom prst="rect">
            <a:avLst/>
          </a:prstGeom>
        </p:spPr>
      </p:pic>
    </p:spTree>
    <p:extLst>
      <p:ext uri="{BB962C8B-B14F-4D97-AF65-F5344CB8AC3E}">
        <p14:creationId xmlns:p14="http://schemas.microsoft.com/office/powerpoint/2010/main" val="271163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Types of Security?</a:t>
            </a:r>
          </a:p>
        </p:txBody>
      </p:sp>
      <p:sp>
        <p:nvSpPr>
          <p:cNvPr id="3" name="Content Placeholder 2"/>
          <p:cNvSpPr>
            <a:spLocks noGrp="1"/>
          </p:cNvSpPr>
          <p:nvPr>
            <p:ph idx="1"/>
          </p:nvPr>
        </p:nvSpPr>
        <p:spPr/>
        <p:txBody>
          <a:bodyPr/>
          <a:lstStyle/>
          <a:p>
            <a:r>
              <a:rPr lang="en-IN" dirty="0"/>
              <a:t>Firewalls</a:t>
            </a:r>
          </a:p>
          <a:p>
            <a:r>
              <a:rPr lang="en-IN" dirty="0"/>
              <a:t>Https</a:t>
            </a:r>
          </a:p>
          <a:p>
            <a:r>
              <a:rPr lang="en-IN" dirty="0"/>
              <a:t>SSL</a:t>
            </a:r>
          </a:p>
          <a:p>
            <a:r>
              <a:rPr lang="en-IN" dirty="0"/>
              <a:t>Authentication</a:t>
            </a:r>
          </a:p>
          <a:p>
            <a:r>
              <a:rPr lang="en-IN" dirty="0"/>
              <a:t>Authorization</a:t>
            </a:r>
          </a:p>
          <a:p>
            <a:endParaRPr lang="en-IN" dirty="0"/>
          </a:p>
        </p:txBody>
      </p:sp>
    </p:spTree>
    <p:extLst>
      <p:ext uri="{BB962C8B-B14F-4D97-AF65-F5344CB8AC3E}">
        <p14:creationId xmlns:p14="http://schemas.microsoft.com/office/powerpoint/2010/main" val="1965722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Why Security?</a:t>
            </a:r>
          </a:p>
        </p:txBody>
      </p:sp>
      <p:sp>
        <p:nvSpPr>
          <p:cNvPr id="3" name="Content Placeholder 2"/>
          <p:cNvSpPr>
            <a:spLocks noGrp="1"/>
          </p:cNvSpPr>
          <p:nvPr>
            <p:ph idx="1"/>
          </p:nvPr>
        </p:nvSpPr>
        <p:spPr/>
        <p:txBody>
          <a:bodyPr/>
          <a:lstStyle/>
          <a:p>
            <a:pPr marL="0" indent="0">
              <a:buNone/>
            </a:pPr>
            <a:r>
              <a:rPr lang="en-IN" dirty="0"/>
              <a:t>It avoids most common security attack like</a:t>
            </a:r>
          </a:p>
          <a:p>
            <a:pPr marL="0" indent="0">
              <a:buNone/>
            </a:pPr>
            <a:r>
              <a:rPr lang="en-IN" dirty="0"/>
              <a:t> CSRF,</a:t>
            </a:r>
          </a:p>
          <a:p>
            <a:pPr marL="0" indent="0">
              <a:buNone/>
            </a:pPr>
            <a:r>
              <a:rPr lang="en-IN"/>
              <a:t> </a:t>
            </a:r>
            <a:r>
              <a:rPr lang="en-IN" dirty="0"/>
              <a:t>Broken Authentication inside </a:t>
            </a:r>
            <a:r>
              <a:rPr lang="en-IN"/>
              <a:t>your application.</a:t>
            </a:r>
          </a:p>
          <a:p>
            <a:pPr marL="0" indent="0">
              <a:buNone/>
            </a:pPr>
            <a:endParaRPr lang="en-IN" dirty="0"/>
          </a:p>
        </p:txBody>
      </p:sp>
    </p:spTree>
    <p:extLst>
      <p:ext uri="{BB962C8B-B14F-4D97-AF65-F5344CB8AC3E}">
        <p14:creationId xmlns:p14="http://schemas.microsoft.com/office/powerpoint/2010/main" val="3779291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Authentication and Authorization</a:t>
            </a:r>
            <a:endParaRPr lang="en-IN" dirty="0"/>
          </a:p>
        </p:txBody>
      </p:sp>
      <p:sp>
        <p:nvSpPr>
          <p:cNvPr id="3" name="Content Placeholder 2"/>
          <p:cNvSpPr>
            <a:spLocks noGrp="1"/>
          </p:cNvSpPr>
          <p:nvPr>
            <p:ph idx="1"/>
          </p:nvPr>
        </p:nvSpPr>
        <p:spPr/>
        <p:txBody>
          <a:bodyPr/>
          <a:lstStyle/>
          <a:p>
            <a:r>
              <a:rPr lang="en-US" dirty="0"/>
              <a:t>AUTHENTICATION</a:t>
            </a:r>
          </a:p>
          <a:p>
            <a:pPr lvl="1"/>
            <a:r>
              <a:rPr lang="en-US" dirty="0"/>
              <a:t>Process of identifying an individual using credentials</a:t>
            </a:r>
          </a:p>
          <a:p>
            <a:pPr lvl="2"/>
            <a:r>
              <a:rPr lang="en-US" dirty="0"/>
              <a:t>Username and password</a:t>
            </a:r>
          </a:p>
          <a:p>
            <a:pPr lvl="2"/>
            <a:r>
              <a:rPr lang="en-US" dirty="0"/>
              <a:t>Tokens</a:t>
            </a:r>
          </a:p>
          <a:p>
            <a:pPr lvl="2"/>
            <a:r>
              <a:rPr lang="en-US" dirty="0"/>
              <a:t>Biometrics</a:t>
            </a:r>
          </a:p>
          <a:p>
            <a:r>
              <a:rPr lang="en-US" dirty="0"/>
              <a:t>AUTHORIZATION</a:t>
            </a:r>
          </a:p>
          <a:p>
            <a:pPr lvl="1"/>
            <a:r>
              <a:rPr lang="en-US" dirty="0"/>
              <a:t>Process of granting someone access to resource </a:t>
            </a:r>
          </a:p>
          <a:p>
            <a:pPr lvl="2"/>
            <a:r>
              <a:rPr lang="en-US" dirty="0"/>
              <a:t>File</a:t>
            </a:r>
          </a:p>
          <a:p>
            <a:pPr lvl="2"/>
            <a:r>
              <a:rPr lang="en-US" dirty="0"/>
              <a:t>Record</a:t>
            </a:r>
          </a:p>
          <a:p>
            <a:pPr lvl="2"/>
            <a:r>
              <a:rPr lang="en-US" dirty="0"/>
              <a:t>Database</a:t>
            </a:r>
          </a:p>
          <a:p>
            <a:pPr lvl="1"/>
            <a:endParaRPr lang="en-IN" dirty="0"/>
          </a:p>
        </p:txBody>
      </p:sp>
    </p:spTree>
    <p:extLst>
      <p:ext uri="{BB962C8B-B14F-4D97-AF65-F5344CB8AC3E}">
        <p14:creationId xmlns:p14="http://schemas.microsoft.com/office/powerpoint/2010/main" val="2879700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Before JWT</a:t>
            </a:r>
          </a:p>
        </p:txBody>
      </p:sp>
      <p:sp>
        <p:nvSpPr>
          <p:cNvPr id="3" name="Content Placeholder 2"/>
          <p:cNvSpPr>
            <a:spLocks noGrp="1"/>
          </p:cNvSpPr>
          <p:nvPr>
            <p:ph idx="1"/>
          </p:nvPr>
        </p:nvSpPr>
        <p:spPr/>
        <p:txBody>
          <a:bodyPr/>
          <a:lstStyle/>
          <a:p>
            <a:r>
              <a:rPr lang="en-IN" dirty="0"/>
              <a:t>HTTP is a </a:t>
            </a:r>
            <a:r>
              <a:rPr lang="en-IN" i="1" dirty="0"/>
              <a:t>stateless</a:t>
            </a:r>
            <a:r>
              <a:rPr lang="en-IN" dirty="0"/>
              <a:t> protocol </a:t>
            </a:r>
          </a:p>
          <a:p>
            <a:pPr lvl="1"/>
            <a:r>
              <a:rPr lang="en-IN" dirty="0"/>
              <a:t>That means it doesn’t remember anything from request to request. </a:t>
            </a:r>
          </a:p>
          <a:p>
            <a:pPr lvl="1"/>
            <a:r>
              <a:rPr lang="en-IN" dirty="0"/>
              <a:t>If you login for one request, you’ll be forgotten, and will need to login again to make another request. </a:t>
            </a:r>
          </a:p>
        </p:txBody>
      </p:sp>
      <p:pic>
        <p:nvPicPr>
          <p:cNvPr id="4" name="Picture 3"/>
          <p:cNvPicPr>
            <a:picLocks noChangeAspect="1"/>
          </p:cNvPicPr>
          <p:nvPr/>
        </p:nvPicPr>
        <p:blipFill>
          <a:blip r:embed="rId2"/>
          <a:stretch>
            <a:fillRect/>
          </a:stretch>
        </p:blipFill>
        <p:spPr>
          <a:xfrm>
            <a:off x="5086300" y="3501008"/>
            <a:ext cx="6081287" cy="3246401"/>
          </a:xfrm>
          <a:prstGeom prst="rect">
            <a:avLst/>
          </a:prstGeom>
        </p:spPr>
      </p:pic>
    </p:spTree>
    <p:extLst>
      <p:ext uri="{BB962C8B-B14F-4D97-AF65-F5344CB8AC3E}">
        <p14:creationId xmlns:p14="http://schemas.microsoft.com/office/powerpoint/2010/main" val="3114571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Solution of HTTP (Stateless)</a:t>
            </a:r>
          </a:p>
        </p:txBody>
      </p:sp>
      <p:sp>
        <p:nvSpPr>
          <p:cNvPr id="3" name="Content Placeholder 2"/>
          <p:cNvSpPr>
            <a:spLocks noGrp="1"/>
          </p:cNvSpPr>
          <p:nvPr>
            <p:ph idx="1"/>
          </p:nvPr>
        </p:nvSpPr>
        <p:spPr/>
        <p:txBody>
          <a:bodyPr/>
          <a:lstStyle/>
          <a:p>
            <a:r>
              <a:rPr lang="en-IN" dirty="0">
                <a:solidFill>
                  <a:srgbClr val="FF0000"/>
                </a:solidFill>
              </a:rPr>
              <a:t>Session</a:t>
            </a:r>
          </a:p>
          <a:p>
            <a:pPr lvl="1"/>
            <a:r>
              <a:rPr lang="en-IN" dirty="0"/>
              <a:t>Part 1: An object stored on the server that remembers if a user is still logged in, a reference to their profile, etc.</a:t>
            </a:r>
          </a:p>
          <a:p>
            <a:pPr lvl="1"/>
            <a:r>
              <a:rPr lang="en-IN" dirty="0"/>
              <a:t>Part 2: A cookie on the client-side that stores some kind of ID that can be referenced on the server against the session object’s ID.</a:t>
            </a:r>
          </a:p>
          <a:p>
            <a:pPr lvl="1"/>
            <a:endParaRPr lang="en-IN" dirty="0"/>
          </a:p>
        </p:txBody>
      </p:sp>
      <p:pic>
        <p:nvPicPr>
          <p:cNvPr id="4" name="Picture 3"/>
          <p:cNvPicPr>
            <a:picLocks noChangeAspect="1"/>
          </p:cNvPicPr>
          <p:nvPr/>
        </p:nvPicPr>
        <p:blipFill>
          <a:blip r:embed="rId3"/>
          <a:stretch>
            <a:fillRect/>
          </a:stretch>
        </p:blipFill>
        <p:spPr>
          <a:xfrm>
            <a:off x="3214092" y="3212976"/>
            <a:ext cx="5224496" cy="3392376"/>
          </a:xfrm>
          <a:prstGeom prst="rect">
            <a:avLst/>
          </a:prstGeom>
        </p:spPr>
      </p:pic>
    </p:spTree>
    <p:extLst>
      <p:ext uri="{BB962C8B-B14F-4D97-AF65-F5344CB8AC3E}">
        <p14:creationId xmlns:p14="http://schemas.microsoft.com/office/powerpoint/2010/main" val="472973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Issues with Session based authentication</a:t>
            </a:r>
            <a:endParaRPr lang="en-IN" dirty="0"/>
          </a:p>
        </p:txBody>
      </p:sp>
      <p:sp>
        <p:nvSpPr>
          <p:cNvPr id="3" name="Content Placeholder 2"/>
          <p:cNvSpPr>
            <a:spLocks noGrp="1"/>
          </p:cNvSpPr>
          <p:nvPr>
            <p:ph idx="1"/>
          </p:nvPr>
        </p:nvSpPr>
        <p:spPr>
          <a:xfrm>
            <a:off x="477788" y="1268760"/>
            <a:ext cx="10179017" cy="5256583"/>
          </a:xfrm>
        </p:spPr>
        <p:txBody>
          <a:bodyPr>
            <a:normAutofit lnSpcReduction="10000"/>
          </a:bodyPr>
          <a:lstStyle/>
          <a:p>
            <a:r>
              <a:rPr lang="en-IN" dirty="0"/>
              <a:t>Multiple </a:t>
            </a:r>
            <a:r>
              <a:rPr lang="en-IN" dirty="0" err="1"/>
              <a:t>Backends</a:t>
            </a:r>
            <a:endParaRPr lang="en-IN" dirty="0"/>
          </a:p>
          <a:p>
            <a:pPr lvl="1"/>
            <a:r>
              <a:rPr lang="en-IN" dirty="0"/>
              <a:t>Multiple </a:t>
            </a:r>
            <a:r>
              <a:rPr lang="en-IN" dirty="0" err="1"/>
              <a:t>Dbs</a:t>
            </a:r>
            <a:r>
              <a:rPr lang="en-IN" dirty="0"/>
              <a:t>, Micro service architecture -&gt; Increase complexity in inter server comm.</a:t>
            </a:r>
          </a:p>
          <a:p>
            <a:r>
              <a:rPr lang="en-IN" dirty="0"/>
              <a:t>Session</a:t>
            </a:r>
          </a:p>
          <a:p>
            <a:pPr lvl="1"/>
            <a:r>
              <a:rPr lang="en-IN" dirty="0"/>
              <a:t>Store it in memory or Database and key value</a:t>
            </a:r>
          </a:p>
          <a:p>
            <a:pPr lvl="1"/>
            <a:r>
              <a:rPr lang="en-IN" dirty="0"/>
              <a:t>Needs to manage session either remove or expire or invalidate.</a:t>
            </a:r>
          </a:p>
          <a:p>
            <a:r>
              <a:rPr lang="en-IN" dirty="0"/>
              <a:t>Poor Scalability</a:t>
            </a:r>
          </a:p>
          <a:p>
            <a:pPr lvl="1"/>
            <a:r>
              <a:rPr lang="en-IN" dirty="0"/>
              <a:t>The store uses up resources, and adds complexity.</a:t>
            </a:r>
          </a:p>
          <a:p>
            <a:r>
              <a:rPr lang="en-IN" b="1" dirty="0"/>
              <a:t>Performance Issues</a:t>
            </a:r>
          </a:p>
          <a:p>
            <a:pPr lvl="1"/>
            <a:r>
              <a:rPr lang="en-IN" dirty="0"/>
              <a:t>a lot of database/store lookups need to happen on every request which can bog down the server.</a:t>
            </a:r>
          </a:p>
          <a:p>
            <a:r>
              <a:rPr lang="en-IN" b="1" dirty="0"/>
              <a:t>CORS</a:t>
            </a:r>
          </a:p>
          <a:p>
            <a:pPr lvl="1"/>
            <a:r>
              <a:rPr lang="en-IN" dirty="0"/>
              <a:t>Cookies + CORS don’t play well across different domains</a:t>
            </a:r>
          </a:p>
          <a:p>
            <a:pPr lvl="1"/>
            <a:endParaRPr lang="en-IN" dirty="0"/>
          </a:p>
          <a:p>
            <a:endParaRPr lang="en-IN" dirty="0"/>
          </a:p>
        </p:txBody>
      </p:sp>
    </p:spTree>
    <p:extLst>
      <p:ext uri="{BB962C8B-B14F-4D97-AF65-F5344CB8AC3E}">
        <p14:creationId xmlns:p14="http://schemas.microsoft.com/office/powerpoint/2010/main" val="1703970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JWT</a:t>
            </a:r>
          </a:p>
        </p:txBody>
      </p:sp>
      <p:sp>
        <p:nvSpPr>
          <p:cNvPr id="3" name="Content Placeholder 2"/>
          <p:cNvSpPr>
            <a:spLocks noGrp="1"/>
          </p:cNvSpPr>
          <p:nvPr>
            <p:ph idx="1"/>
          </p:nvPr>
        </p:nvSpPr>
        <p:spPr>
          <a:xfrm>
            <a:off x="1053853" y="1268761"/>
            <a:ext cx="9602952" cy="4751040"/>
          </a:xfrm>
        </p:spPr>
        <p:txBody>
          <a:bodyPr/>
          <a:lstStyle/>
          <a:p>
            <a:r>
              <a:rPr lang="en-IN" dirty="0"/>
              <a:t>The server will send you a JSON Web Token</a:t>
            </a:r>
          </a:p>
        </p:txBody>
      </p:sp>
      <p:pic>
        <p:nvPicPr>
          <p:cNvPr id="4" name="Picture 3"/>
          <p:cNvPicPr>
            <a:picLocks noChangeAspect="1"/>
          </p:cNvPicPr>
          <p:nvPr/>
        </p:nvPicPr>
        <p:blipFill>
          <a:blip r:embed="rId2"/>
          <a:stretch>
            <a:fillRect/>
          </a:stretch>
        </p:blipFill>
        <p:spPr>
          <a:xfrm>
            <a:off x="2552654" y="1772816"/>
            <a:ext cx="6605349" cy="4751040"/>
          </a:xfrm>
          <a:prstGeom prst="rect">
            <a:avLst/>
          </a:prstGeom>
        </p:spPr>
      </p:pic>
    </p:spTree>
    <p:extLst>
      <p:ext uri="{BB962C8B-B14F-4D97-AF65-F5344CB8AC3E}">
        <p14:creationId xmlns:p14="http://schemas.microsoft.com/office/powerpoint/2010/main" val="530449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7787</TotalTime>
  <Words>4874</Words>
  <Application>Microsoft Macintosh PowerPoint</Application>
  <PresentationFormat>Custom</PresentationFormat>
  <Paragraphs>416</Paragraphs>
  <Slides>25</Slides>
  <Notes>6</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25</vt:i4>
      </vt:variant>
    </vt:vector>
  </HeadingPairs>
  <TitlesOfParts>
    <vt:vector size="29" baseType="lpstr">
      <vt:lpstr>Arial</vt:lpstr>
      <vt:lpstr>Corbel</vt:lpstr>
      <vt:lpstr>Digital Blue Tunnel 16x9</vt:lpstr>
      <vt:lpstr>Packager Shell Object</vt:lpstr>
      <vt:lpstr>Spring Security </vt:lpstr>
      <vt:lpstr>What is Security?</vt:lpstr>
      <vt:lpstr>Types of Security?</vt:lpstr>
      <vt:lpstr>Why Security?</vt:lpstr>
      <vt:lpstr>Authentication and Authorization</vt:lpstr>
      <vt:lpstr>Before JWT</vt:lpstr>
      <vt:lpstr>Solution of HTTP (Stateless)</vt:lpstr>
      <vt:lpstr>Issues with Session based authentication</vt:lpstr>
      <vt:lpstr>JWT</vt:lpstr>
      <vt:lpstr>How JWT works?</vt:lpstr>
      <vt:lpstr>JWT</vt:lpstr>
      <vt:lpstr>Advantage of Token Based authentication</vt:lpstr>
      <vt:lpstr>Spring Security Example</vt:lpstr>
      <vt:lpstr>Configuring UserDetails Service</vt:lpstr>
      <vt:lpstr>Spring Security - Postman</vt:lpstr>
      <vt:lpstr>Spring Security Flow </vt:lpstr>
      <vt:lpstr>Customize the Spring Security</vt:lpstr>
      <vt:lpstr>Spring Security –Customization -  Selective Pages</vt:lpstr>
      <vt:lpstr>Spring Security Example</vt:lpstr>
      <vt:lpstr>Spring Security - Postman</vt:lpstr>
      <vt:lpstr>Spring Security - Postman</vt:lpstr>
      <vt:lpstr>Spring Security-Customization – Deny All</vt:lpstr>
      <vt:lpstr>Spring Security –Customization -  Permit All</vt:lpstr>
      <vt:lpstr>Spring Security – In Memory – Multiple user Authentication</vt:lpstr>
      <vt:lpstr>Spring Security –InMemory – UserDetailsService – WAY 2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Introduction</dc:title>
  <dc:creator>ADMIN</dc:creator>
  <cp:lastModifiedBy>9286 9286</cp:lastModifiedBy>
  <cp:revision>276</cp:revision>
  <dcterms:created xsi:type="dcterms:W3CDTF">2020-07-01T17:29:47Z</dcterms:created>
  <dcterms:modified xsi:type="dcterms:W3CDTF">2023-03-31T06:48:02Z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